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9" r:id="rId1"/>
  </p:sldMasterIdLst>
  <p:notesMasterIdLst>
    <p:notesMasterId r:id="rId36"/>
  </p:notesMasterIdLst>
  <p:sldIdLst>
    <p:sldId id="738" r:id="rId2"/>
    <p:sldId id="1011" r:id="rId3"/>
    <p:sldId id="1017" r:id="rId4"/>
    <p:sldId id="1015" r:id="rId5"/>
    <p:sldId id="1016" r:id="rId6"/>
    <p:sldId id="1013" r:id="rId7"/>
    <p:sldId id="1101" r:id="rId8"/>
    <p:sldId id="1109" r:id="rId9"/>
    <p:sldId id="1110" r:id="rId10"/>
    <p:sldId id="1111" r:id="rId11"/>
    <p:sldId id="1019" r:id="rId12"/>
    <p:sldId id="1018" r:id="rId13"/>
    <p:sldId id="1138" r:id="rId14"/>
    <p:sldId id="1128" r:id="rId15"/>
    <p:sldId id="1137" r:id="rId16"/>
    <p:sldId id="1020" r:id="rId17"/>
    <p:sldId id="1122" r:id="rId18"/>
    <p:sldId id="1126" r:id="rId19"/>
    <p:sldId id="1129" r:id="rId20"/>
    <p:sldId id="1117" r:id="rId21"/>
    <p:sldId id="1113" r:id="rId22"/>
    <p:sldId id="1105" r:id="rId23"/>
    <p:sldId id="1116" r:id="rId24"/>
    <p:sldId id="1133" r:id="rId25"/>
    <p:sldId id="1134" r:id="rId26"/>
    <p:sldId id="1135" r:id="rId27"/>
    <p:sldId id="1103" r:id="rId28"/>
    <p:sldId id="1021" r:id="rId29"/>
    <p:sldId id="1022" r:id="rId30"/>
    <p:sldId id="1127" r:id="rId31"/>
    <p:sldId id="1118" r:id="rId32"/>
    <p:sldId id="1119" r:id="rId33"/>
    <p:sldId id="1139" r:id="rId34"/>
    <p:sldId id="1078" r:id="rId35"/>
  </p:sldIdLst>
  <p:sldSz cx="9144000" cy="6858000" type="screen4x3"/>
  <p:notesSz cx="6756400" cy="98679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0D0D7D"/>
    <a:srgbClr val="1717DF"/>
    <a:srgbClr val="008000"/>
    <a:srgbClr val="66FF33"/>
    <a:srgbClr val="0066FF"/>
    <a:srgbClr val="FF9900"/>
    <a:srgbClr val="FFCC00"/>
    <a:srgbClr val="FAB7AC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41" autoAdjust="0"/>
    <p:restoredTop sz="94444" autoAdjust="0"/>
  </p:normalViewPr>
  <p:slideViewPr>
    <p:cSldViewPr>
      <p:cViewPr>
        <p:scale>
          <a:sx n="390" d="100"/>
          <a:sy n="390" d="100"/>
        </p:scale>
        <p:origin x="-4074" y="-12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8938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25875" y="0"/>
            <a:ext cx="2928938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78C8398E-ECAD-4345-871A-F58AC9CF2814}" type="datetimeFigureOut">
              <a:rPr lang="ru-RU"/>
              <a:pPr>
                <a:defRPr/>
              </a:pPr>
              <a:t>13.02.2018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739775"/>
            <a:ext cx="4933950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6275" y="4686300"/>
            <a:ext cx="5403850" cy="4441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372600"/>
            <a:ext cx="2928938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25875" y="9372600"/>
            <a:ext cx="2928938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DAAB76AA-7057-49CA-9274-8D63CAFC0DD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92340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/>
          </a:p>
        </p:txBody>
      </p:sp>
      <p:sp>
        <p:nvSpPr>
          <p:cNvPr id="40964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2EC72A7-984C-49AE-A720-6AA40946C700}" type="slidenum">
              <a:rPr lang="ru-RU" smtClean="0">
                <a:latin typeface="Arial" pitchFamily="34" charset="0"/>
              </a:rPr>
              <a:pPr>
                <a:defRPr/>
              </a:pPr>
              <a:t>20</a:t>
            </a:fld>
            <a:endParaRPr lang="ru-RU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934200"/>
            <a:chOff x="0" y="0"/>
            <a:chExt cx="5760" cy="4368"/>
          </a:xfrm>
        </p:grpSpPr>
        <p:sp>
          <p:nvSpPr>
            <p:cNvPr id="5" name="Freeform 3"/>
            <p:cNvSpPr>
              <a:spLocks/>
            </p:cNvSpPr>
            <p:nvPr/>
          </p:nvSpPr>
          <p:spPr bwMode="hidden">
            <a:xfrm>
              <a:off x="0" y="2208"/>
              <a:ext cx="2515" cy="1970"/>
            </a:xfrm>
            <a:custGeom>
              <a:avLst/>
              <a:gdLst/>
              <a:ahLst/>
              <a:cxnLst>
                <a:cxn ang="0">
                  <a:pos x="744" y="1669"/>
                </a:cxn>
                <a:cxn ang="0">
                  <a:pos x="852" y="1400"/>
                </a:cxn>
                <a:cxn ang="0">
                  <a:pos x="876" y="1171"/>
                </a:cxn>
                <a:cxn ang="0">
                  <a:pos x="979" y="1370"/>
                </a:cxn>
                <a:cxn ang="0">
                  <a:pos x="1231" y="1621"/>
                </a:cxn>
                <a:cxn ang="0">
                  <a:pos x="1471" y="1693"/>
                </a:cxn>
                <a:cxn ang="0">
                  <a:pos x="1819" y="1678"/>
                </a:cxn>
                <a:cxn ang="0">
                  <a:pos x="1893" y="1513"/>
                </a:cxn>
                <a:cxn ang="0">
                  <a:pos x="1874" y="1285"/>
                </a:cxn>
                <a:cxn ang="0">
                  <a:pos x="1783" y="967"/>
                </a:cxn>
                <a:cxn ang="0">
                  <a:pos x="1289" y="873"/>
                </a:cxn>
                <a:cxn ang="0">
                  <a:pos x="1549" y="745"/>
                </a:cxn>
                <a:cxn ang="0">
                  <a:pos x="1753" y="732"/>
                </a:cxn>
                <a:cxn ang="0">
                  <a:pos x="2107" y="618"/>
                </a:cxn>
                <a:cxn ang="0">
                  <a:pos x="2377" y="438"/>
                </a:cxn>
                <a:cxn ang="0">
                  <a:pos x="2420" y="343"/>
                </a:cxn>
                <a:cxn ang="0">
                  <a:pos x="2077" y="331"/>
                </a:cxn>
                <a:cxn ang="0">
                  <a:pos x="1951" y="301"/>
                </a:cxn>
                <a:cxn ang="0">
                  <a:pos x="1645" y="289"/>
                </a:cxn>
                <a:cxn ang="0">
                  <a:pos x="1297" y="408"/>
                </a:cxn>
                <a:cxn ang="0">
                  <a:pos x="1308" y="337"/>
                </a:cxn>
                <a:cxn ang="0">
                  <a:pos x="1453" y="168"/>
                </a:cxn>
                <a:cxn ang="0">
                  <a:pos x="1477" y="36"/>
                </a:cxn>
                <a:cxn ang="0">
                  <a:pos x="1417" y="24"/>
                </a:cxn>
                <a:cxn ang="0">
                  <a:pos x="1189" y="102"/>
                </a:cxn>
                <a:cxn ang="0">
                  <a:pos x="1026" y="144"/>
                </a:cxn>
                <a:cxn ang="0">
                  <a:pos x="889" y="331"/>
                </a:cxn>
                <a:cxn ang="0">
                  <a:pos x="726" y="480"/>
                </a:cxn>
                <a:cxn ang="0">
                  <a:pos x="643" y="540"/>
                </a:cxn>
                <a:cxn ang="0">
                  <a:pos x="600" y="516"/>
                </a:cxn>
                <a:cxn ang="0">
                  <a:pos x="552" y="486"/>
                </a:cxn>
                <a:cxn ang="0">
                  <a:pos x="528" y="462"/>
                </a:cxn>
                <a:cxn ang="0">
                  <a:pos x="474" y="426"/>
                </a:cxn>
                <a:cxn ang="0">
                  <a:pos x="415" y="390"/>
                </a:cxn>
                <a:cxn ang="0">
                  <a:pos x="366" y="366"/>
                </a:cxn>
                <a:cxn ang="0">
                  <a:pos x="192" y="234"/>
                </a:cxn>
                <a:cxn ang="0">
                  <a:pos x="570" y="564"/>
                </a:cxn>
                <a:cxn ang="0">
                  <a:pos x="444" y="732"/>
                </a:cxn>
                <a:cxn ang="0">
                  <a:pos x="318" y="787"/>
                </a:cxn>
                <a:cxn ang="0">
                  <a:pos x="127" y="853"/>
                </a:cxn>
                <a:cxn ang="0">
                  <a:pos x="0" y="1165"/>
                </a:cxn>
                <a:cxn ang="0">
                  <a:pos x="372" y="1015"/>
                </a:cxn>
                <a:cxn ang="0">
                  <a:pos x="222" y="1262"/>
                </a:cxn>
                <a:cxn ang="0">
                  <a:pos x="139" y="1459"/>
                </a:cxn>
                <a:cxn ang="0">
                  <a:pos x="102" y="1495"/>
                </a:cxn>
                <a:cxn ang="0">
                  <a:pos x="84" y="1519"/>
                </a:cxn>
                <a:cxn ang="0">
                  <a:pos x="96" y="1537"/>
                </a:cxn>
                <a:cxn ang="0">
                  <a:pos x="127" y="1567"/>
                </a:cxn>
                <a:cxn ang="0">
                  <a:pos x="145" y="1633"/>
                </a:cxn>
                <a:cxn ang="0">
                  <a:pos x="156" y="1693"/>
                </a:cxn>
                <a:cxn ang="0">
                  <a:pos x="162" y="1723"/>
                </a:cxn>
                <a:cxn ang="0">
                  <a:pos x="216" y="1802"/>
                </a:cxn>
                <a:cxn ang="0">
                  <a:pos x="228" y="1850"/>
                </a:cxn>
                <a:cxn ang="0">
                  <a:pos x="240" y="1904"/>
                </a:cxn>
                <a:cxn ang="0">
                  <a:pos x="246" y="1922"/>
                </a:cxn>
                <a:cxn ang="0">
                  <a:pos x="258" y="1970"/>
                </a:cxn>
                <a:cxn ang="0">
                  <a:pos x="462" y="1922"/>
                </a:cxn>
                <a:cxn ang="0">
                  <a:pos x="624" y="1778"/>
                </a:cxn>
              </a:cxnLst>
              <a:rect l="0" t="0" r="r" b="b"/>
              <a:pathLst>
                <a:path w="2515" h="1970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50000">
                  <a:schemeClr val="bg1"/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>
                <a:cs typeface="+mn-cs"/>
              </a:endParaRPr>
            </a:p>
          </p:txBody>
        </p:sp>
        <p:sp>
          <p:nvSpPr>
            <p:cNvPr id="6" name="Freeform 4"/>
            <p:cNvSpPr>
              <a:spLocks/>
            </p:cNvSpPr>
            <p:nvPr/>
          </p:nvSpPr>
          <p:spPr bwMode="hidden">
            <a:xfrm>
              <a:off x="0" y="2496"/>
              <a:ext cx="2112" cy="1604"/>
            </a:xfrm>
            <a:custGeom>
              <a:avLst/>
              <a:gdLst>
                <a:gd name="T0" fmla="*/ 544 w 2123"/>
                <a:gd name="T1" fmla="*/ 535 h 1696"/>
                <a:gd name="T2" fmla="*/ 508 w 2123"/>
                <a:gd name="T3" fmla="*/ 350 h 1696"/>
                <a:gd name="T4" fmla="*/ 634 w 2123"/>
                <a:gd name="T5" fmla="*/ 203 h 1696"/>
                <a:gd name="T6" fmla="*/ 867 w 2123"/>
                <a:gd name="T7" fmla="*/ 302 h 1696"/>
                <a:gd name="T8" fmla="*/ 1142 w 2123"/>
                <a:gd name="T9" fmla="*/ 445 h 1696"/>
                <a:gd name="T10" fmla="*/ 1394 w 2123"/>
                <a:gd name="T11" fmla="*/ 568 h 1696"/>
                <a:gd name="T12" fmla="*/ 1692 w 2123"/>
                <a:gd name="T13" fmla="*/ 696 h 1696"/>
                <a:gd name="T14" fmla="*/ 1770 w 2123"/>
                <a:gd name="T15" fmla="*/ 724 h 1696"/>
                <a:gd name="T16" fmla="*/ 1727 w 2123"/>
                <a:gd name="T17" fmla="*/ 693 h 1696"/>
                <a:gd name="T18" fmla="*/ 1327 w 2123"/>
                <a:gd name="T19" fmla="*/ 513 h 1696"/>
                <a:gd name="T20" fmla="*/ 1023 w 2123"/>
                <a:gd name="T21" fmla="*/ 350 h 1696"/>
                <a:gd name="T22" fmla="*/ 675 w 2123"/>
                <a:gd name="T23" fmla="*/ 168 h 1696"/>
                <a:gd name="T24" fmla="*/ 939 w 2123"/>
                <a:gd name="T25" fmla="*/ 159 h 1696"/>
                <a:gd name="T26" fmla="*/ 1209 w 2123"/>
                <a:gd name="T27" fmla="*/ 163 h 1696"/>
                <a:gd name="T28" fmla="*/ 1518 w 2123"/>
                <a:gd name="T29" fmla="*/ 138 h 1696"/>
                <a:gd name="T30" fmla="*/ 1994 w 2123"/>
                <a:gd name="T31" fmla="*/ 100 h 1696"/>
                <a:gd name="T32" fmla="*/ 1950 w 2123"/>
                <a:gd name="T33" fmla="*/ 89 h 1696"/>
                <a:gd name="T34" fmla="*/ 1447 w 2123"/>
                <a:gd name="T35" fmla="*/ 132 h 1696"/>
                <a:gd name="T36" fmla="*/ 1136 w 2123"/>
                <a:gd name="T37" fmla="*/ 140 h 1696"/>
                <a:gd name="T38" fmla="*/ 711 w 2123"/>
                <a:gd name="T39" fmla="*/ 132 h 1696"/>
                <a:gd name="T40" fmla="*/ 771 w 2123"/>
                <a:gd name="T41" fmla="*/ 117 h 1696"/>
                <a:gd name="T42" fmla="*/ 1070 w 2123"/>
                <a:gd name="T43" fmla="*/ 0 h 1696"/>
                <a:gd name="T44" fmla="*/ 1023 w 2123"/>
                <a:gd name="T45" fmla="*/ 16 h 1696"/>
                <a:gd name="T46" fmla="*/ 950 w 2123"/>
                <a:gd name="T47" fmla="*/ 43 h 1696"/>
                <a:gd name="T48" fmla="*/ 807 w 2123"/>
                <a:gd name="T49" fmla="*/ 98 h 1696"/>
                <a:gd name="T50" fmla="*/ 634 w 2123"/>
                <a:gd name="T51" fmla="*/ 144 h 1696"/>
                <a:gd name="T52" fmla="*/ 598 w 2123"/>
                <a:gd name="T53" fmla="*/ 184 h 1696"/>
                <a:gd name="T54" fmla="*/ 285 w 2123"/>
                <a:gd name="T55" fmla="*/ 302 h 1696"/>
                <a:gd name="T56" fmla="*/ 0 w 2123"/>
                <a:gd name="T57" fmla="*/ 371 h 1696"/>
                <a:gd name="T58" fmla="*/ 0 w 2123"/>
                <a:gd name="T59" fmla="*/ 375 h 1696"/>
                <a:gd name="T60" fmla="*/ 0 w 2123"/>
                <a:gd name="T61" fmla="*/ 392 h 1696"/>
                <a:gd name="T62" fmla="*/ 282 w 2123"/>
                <a:gd name="T63" fmla="*/ 324 h 1696"/>
                <a:gd name="T64" fmla="*/ 556 w 2123"/>
                <a:gd name="T65" fmla="*/ 220 h 1696"/>
                <a:gd name="T66" fmla="*/ 475 w 2123"/>
                <a:gd name="T67" fmla="*/ 343 h 1696"/>
                <a:gd name="T68" fmla="*/ 490 w 2123"/>
                <a:gd name="T69" fmla="*/ 509 h 1696"/>
                <a:gd name="T70" fmla="*/ 436 w 2123"/>
                <a:gd name="T71" fmla="*/ 598 h 1696"/>
                <a:gd name="T72" fmla="*/ 305 w 2123"/>
                <a:gd name="T73" fmla="*/ 758 h 1696"/>
                <a:gd name="T74" fmla="*/ 299 w 2123"/>
                <a:gd name="T75" fmla="*/ 867 h 1696"/>
                <a:gd name="T76" fmla="*/ 305 w 2123"/>
                <a:gd name="T77" fmla="*/ 867 h 1696"/>
                <a:gd name="T78" fmla="*/ 323 w 2123"/>
                <a:gd name="T79" fmla="*/ 795 h 1696"/>
                <a:gd name="T80" fmla="*/ 544 w 2123"/>
                <a:gd name="T81" fmla="*/ 535 h 1696"/>
                <a:gd name="T82" fmla="*/ 544 w 2123"/>
                <a:gd name="T83" fmla="*/ 535 h 169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123" h="1696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hidden">
            <a:xfrm>
              <a:off x="2092" y="3233"/>
              <a:ext cx="3668" cy="943"/>
            </a:xfrm>
            <a:custGeom>
              <a:avLst/>
              <a:gdLst>
                <a:gd name="T0" fmla="*/ 3338 w 3668"/>
                <a:gd name="T1" fmla="*/ 288 h 943"/>
                <a:gd name="T2" fmla="*/ 3194 w 3668"/>
                <a:gd name="T3" fmla="*/ 258 h 943"/>
                <a:gd name="T4" fmla="*/ 2816 w 3668"/>
                <a:gd name="T5" fmla="*/ 234 h 943"/>
                <a:gd name="T6" fmla="*/ 2330 w 3668"/>
                <a:gd name="T7" fmla="*/ 306 h 943"/>
                <a:gd name="T8" fmla="*/ 2372 w 3668"/>
                <a:gd name="T9" fmla="*/ 258 h 943"/>
                <a:gd name="T10" fmla="*/ 2624 w 3668"/>
                <a:gd name="T11" fmla="*/ 132 h 943"/>
                <a:gd name="T12" fmla="*/ 2707 w 3668"/>
                <a:gd name="T13" fmla="*/ 24 h 943"/>
                <a:gd name="T14" fmla="*/ 2642 w 3668"/>
                <a:gd name="T15" fmla="*/ 12 h 943"/>
                <a:gd name="T16" fmla="*/ 2515 w 3668"/>
                <a:gd name="T17" fmla="*/ 54 h 943"/>
                <a:gd name="T18" fmla="*/ 2324 w 3668"/>
                <a:gd name="T19" fmla="*/ 66 h 943"/>
                <a:gd name="T20" fmla="*/ 2101 w 3668"/>
                <a:gd name="T21" fmla="*/ 90 h 943"/>
                <a:gd name="T22" fmla="*/ 1855 w 3668"/>
                <a:gd name="T23" fmla="*/ 228 h 943"/>
                <a:gd name="T24" fmla="*/ 1591 w 3668"/>
                <a:gd name="T25" fmla="*/ 337 h 943"/>
                <a:gd name="T26" fmla="*/ 1459 w 3668"/>
                <a:gd name="T27" fmla="*/ 379 h 943"/>
                <a:gd name="T28" fmla="*/ 1417 w 3668"/>
                <a:gd name="T29" fmla="*/ 361 h 943"/>
                <a:gd name="T30" fmla="*/ 1363 w 3668"/>
                <a:gd name="T31" fmla="*/ 331 h 943"/>
                <a:gd name="T32" fmla="*/ 1344 w 3668"/>
                <a:gd name="T33" fmla="*/ 312 h 943"/>
                <a:gd name="T34" fmla="*/ 1290 w 3668"/>
                <a:gd name="T35" fmla="*/ 288 h 943"/>
                <a:gd name="T36" fmla="*/ 1230 w 3668"/>
                <a:gd name="T37" fmla="*/ 252 h 943"/>
                <a:gd name="T38" fmla="*/ 1119 w 3668"/>
                <a:gd name="T39" fmla="*/ 227 h 943"/>
                <a:gd name="T40" fmla="*/ 1320 w 3668"/>
                <a:gd name="T41" fmla="*/ 438 h 943"/>
                <a:gd name="T42" fmla="*/ 960 w 3668"/>
                <a:gd name="T43" fmla="*/ 558 h 943"/>
                <a:gd name="T44" fmla="*/ 474 w 3668"/>
                <a:gd name="T45" fmla="*/ 630 h 943"/>
                <a:gd name="T46" fmla="*/ 132 w 3668"/>
                <a:gd name="T47" fmla="*/ 781 h 943"/>
                <a:gd name="T48" fmla="*/ 234 w 3668"/>
                <a:gd name="T49" fmla="*/ 847 h 943"/>
                <a:gd name="T50" fmla="*/ 925 w 3668"/>
                <a:gd name="T51" fmla="*/ 739 h 943"/>
                <a:gd name="T52" fmla="*/ 637 w 3668"/>
                <a:gd name="T53" fmla="*/ 925 h 943"/>
                <a:gd name="T54" fmla="*/ 1405 w 3668"/>
                <a:gd name="T55" fmla="*/ 943 h 943"/>
                <a:gd name="T56" fmla="*/ 1447 w 3668"/>
                <a:gd name="T57" fmla="*/ 943 h 943"/>
                <a:gd name="T58" fmla="*/ 2888 w 3668"/>
                <a:gd name="T59" fmla="*/ 859 h 943"/>
                <a:gd name="T60" fmla="*/ 2582 w 3668"/>
                <a:gd name="T61" fmla="*/ 708 h 943"/>
                <a:gd name="T62" fmla="*/ 2299 w 3668"/>
                <a:gd name="T63" fmla="*/ 606 h 943"/>
                <a:gd name="T64" fmla="*/ 2606 w 3668"/>
                <a:gd name="T65" fmla="*/ 588 h 943"/>
                <a:gd name="T66" fmla="*/ 3001 w 3668"/>
                <a:gd name="T67" fmla="*/ 582 h 943"/>
                <a:gd name="T68" fmla="*/ 3452 w 3668"/>
                <a:gd name="T69" fmla="*/ 438 h 943"/>
                <a:gd name="T70" fmla="*/ 3668 w 3668"/>
                <a:gd name="T71" fmla="*/ 312 h 943"/>
                <a:gd name="T72" fmla="*/ 3482 w 3668"/>
                <a:gd name="T73" fmla="*/ 300 h 94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3668" h="943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hidden">
            <a:xfrm>
              <a:off x="0" y="524"/>
              <a:ext cx="973" cy="1195"/>
            </a:xfrm>
            <a:custGeom>
              <a:avLst/>
              <a:gdLst>
                <a:gd name="T0" fmla="*/ 335 w 969"/>
                <a:gd name="T1" fmla="*/ 1222 h 1192"/>
                <a:gd name="T2" fmla="*/ 514 w 969"/>
                <a:gd name="T3" fmla="*/ 1228 h 1192"/>
                <a:gd name="T4" fmla="*/ 604 w 969"/>
                <a:gd name="T5" fmla="*/ 1186 h 1192"/>
                <a:gd name="T6" fmla="*/ 849 w 969"/>
                <a:gd name="T7" fmla="*/ 1121 h 1192"/>
                <a:gd name="T8" fmla="*/ 981 w 969"/>
                <a:gd name="T9" fmla="*/ 1091 h 1192"/>
                <a:gd name="T10" fmla="*/ 795 w 969"/>
                <a:gd name="T11" fmla="*/ 1022 h 1192"/>
                <a:gd name="T12" fmla="*/ 580 w 969"/>
                <a:gd name="T13" fmla="*/ 977 h 1192"/>
                <a:gd name="T14" fmla="*/ 209 w 969"/>
                <a:gd name="T15" fmla="*/ 995 h 1192"/>
                <a:gd name="T16" fmla="*/ 311 w 969"/>
                <a:gd name="T17" fmla="*/ 917 h 1192"/>
                <a:gd name="T18" fmla="*/ 520 w 969"/>
                <a:gd name="T19" fmla="*/ 827 h 1192"/>
                <a:gd name="T20" fmla="*/ 730 w 969"/>
                <a:gd name="T21" fmla="*/ 695 h 1192"/>
                <a:gd name="T22" fmla="*/ 736 w 969"/>
                <a:gd name="T23" fmla="*/ 695 h 1192"/>
                <a:gd name="T24" fmla="*/ 748 w 969"/>
                <a:gd name="T25" fmla="*/ 689 h 1192"/>
                <a:gd name="T26" fmla="*/ 789 w 969"/>
                <a:gd name="T27" fmla="*/ 671 h 1192"/>
                <a:gd name="T28" fmla="*/ 813 w 969"/>
                <a:gd name="T29" fmla="*/ 665 h 1192"/>
                <a:gd name="T30" fmla="*/ 825 w 969"/>
                <a:gd name="T31" fmla="*/ 653 h 1192"/>
                <a:gd name="T32" fmla="*/ 831 w 969"/>
                <a:gd name="T33" fmla="*/ 641 h 1192"/>
                <a:gd name="T34" fmla="*/ 825 w 969"/>
                <a:gd name="T35" fmla="*/ 635 h 1192"/>
                <a:gd name="T36" fmla="*/ 819 w 969"/>
                <a:gd name="T37" fmla="*/ 623 h 1192"/>
                <a:gd name="T38" fmla="*/ 819 w 969"/>
                <a:gd name="T39" fmla="*/ 587 h 1192"/>
                <a:gd name="T40" fmla="*/ 831 w 969"/>
                <a:gd name="T41" fmla="*/ 557 h 1192"/>
                <a:gd name="T42" fmla="*/ 843 w 969"/>
                <a:gd name="T43" fmla="*/ 527 h 1192"/>
                <a:gd name="T44" fmla="*/ 865 w 969"/>
                <a:gd name="T45" fmla="*/ 497 h 1192"/>
                <a:gd name="T46" fmla="*/ 881 w 969"/>
                <a:gd name="T47" fmla="*/ 467 h 1192"/>
                <a:gd name="T48" fmla="*/ 889 w 969"/>
                <a:gd name="T49" fmla="*/ 449 h 1192"/>
                <a:gd name="T50" fmla="*/ 897 w 969"/>
                <a:gd name="T51" fmla="*/ 443 h 1192"/>
                <a:gd name="T52" fmla="*/ 897 w 969"/>
                <a:gd name="T53" fmla="*/ 359 h 1192"/>
                <a:gd name="T54" fmla="*/ 897 w 969"/>
                <a:gd name="T55" fmla="*/ 353 h 1192"/>
                <a:gd name="T56" fmla="*/ 903 w 969"/>
                <a:gd name="T57" fmla="*/ 347 h 1192"/>
                <a:gd name="T58" fmla="*/ 921 w 969"/>
                <a:gd name="T59" fmla="*/ 317 h 1192"/>
                <a:gd name="T60" fmla="*/ 933 w 969"/>
                <a:gd name="T61" fmla="*/ 281 h 1192"/>
                <a:gd name="T62" fmla="*/ 945 w 969"/>
                <a:gd name="T63" fmla="*/ 251 h 1192"/>
                <a:gd name="T64" fmla="*/ 951 w 969"/>
                <a:gd name="T65" fmla="*/ 239 h 1192"/>
                <a:gd name="T66" fmla="*/ 957 w 969"/>
                <a:gd name="T67" fmla="*/ 227 h 1192"/>
                <a:gd name="T68" fmla="*/ 975 w 969"/>
                <a:gd name="T69" fmla="*/ 173 h 1192"/>
                <a:gd name="T70" fmla="*/ 993 w 969"/>
                <a:gd name="T71" fmla="*/ 137 h 1192"/>
                <a:gd name="T72" fmla="*/ 999 w 969"/>
                <a:gd name="T73" fmla="*/ 125 h 1192"/>
                <a:gd name="T74" fmla="*/ 999 w 969"/>
                <a:gd name="T75" fmla="*/ 119 h 1192"/>
                <a:gd name="T76" fmla="*/ 1017 w 969"/>
                <a:gd name="T77" fmla="*/ 0 h 1192"/>
                <a:gd name="T78" fmla="*/ 993 w 969"/>
                <a:gd name="T79" fmla="*/ 47 h 1192"/>
                <a:gd name="T80" fmla="*/ 819 w 969"/>
                <a:gd name="T81" fmla="*/ 113 h 1192"/>
                <a:gd name="T82" fmla="*/ 742 w 969"/>
                <a:gd name="T83" fmla="*/ 161 h 1192"/>
                <a:gd name="T84" fmla="*/ 484 w 969"/>
                <a:gd name="T85" fmla="*/ 245 h 1192"/>
                <a:gd name="T86" fmla="*/ 293 w 969"/>
                <a:gd name="T87" fmla="*/ 299 h 1192"/>
                <a:gd name="T88" fmla="*/ 185 w 969"/>
                <a:gd name="T89" fmla="*/ 305 h 1192"/>
                <a:gd name="T90" fmla="*/ 12 w 969"/>
                <a:gd name="T91" fmla="*/ 497 h 1192"/>
                <a:gd name="T92" fmla="*/ 0 w 969"/>
                <a:gd name="T93" fmla="*/ 521 h 1192"/>
                <a:gd name="T94" fmla="*/ 0 w 969"/>
                <a:gd name="T95" fmla="*/ 1222 h 1192"/>
                <a:gd name="T96" fmla="*/ 96 w 969"/>
                <a:gd name="T97" fmla="*/ 1216 h 1192"/>
                <a:gd name="T98" fmla="*/ 335 w 969"/>
                <a:gd name="T99" fmla="*/ 1222 h 1192"/>
                <a:gd name="T100" fmla="*/ 335 w 969"/>
                <a:gd name="T101" fmla="*/ 1222 h 119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969" h="1192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hidden">
            <a:xfrm>
              <a:off x="3188" y="1"/>
              <a:ext cx="2570" cy="2266"/>
            </a:xfrm>
            <a:custGeom>
              <a:avLst/>
              <a:gdLst>
                <a:gd name="T0" fmla="*/ 859 w 2570"/>
                <a:gd name="T1" fmla="*/ 612 h 2266"/>
                <a:gd name="T2" fmla="*/ 1087 w 2570"/>
                <a:gd name="T3" fmla="*/ 853 h 2266"/>
                <a:gd name="T4" fmla="*/ 961 w 2570"/>
                <a:gd name="T5" fmla="*/ 913 h 2266"/>
                <a:gd name="T6" fmla="*/ 786 w 2570"/>
                <a:gd name="T7" fmla="*/ 883 h 2266"/>
                <a:gd name="T8" fmla="*/ 450 w 2570"/>
                <a:gd name="T9" fmla="*/ 931 h 2266"/>
                <a:gd name="T10" fmla="*/ 150 w 2570"/>
                <a:gd name="T11" fmla="*/ 1075 h 2266"/>
                <a:gd name="T12" fmla="*/ 78 w 2570"/>
                <a:gd name="T13" fmla="*/ 1165 h 2266"/>
                <a:gd name="T14" fmla="*/ 361 w 2570"/>
                <a:gd name="T15" fmla="*/ 1256 h 2266"/>
                <a:gd name="T16" fmla="*/ 444 w 2570"/>
                <a:gd name="T17" fmla="*/ 1316 h 2266"/>
                <a:gd name="T18" fmla="*/ 697 w 2570"/>
                <a:gd name="T19" fmla="*/ 1400 h 2266"/>
                <a:gd name="T20" fmla="*/ 1026 w 2570"/>
                <a:gd name="T21" fmla="*/ 1346 h 2266"/>
                <a:gd name="T22" fmla="*/ 991 w 2570"/>
                <a:gd name="T23" fmla="*/ 1412 h 2266"/>
                <a:gd name="T24" fmla="*/ 804 w 2570"/>
                <a:gd name="T25" fmla="*/ 1574 h 2266"/>
                <a:gd name="T26" fmla="*/ 726 w 2570"/>
                <a:gd name="T27" fmla="*/ 1718 h 2266"/>
                <a:gd name="T28" fmla="*/ 768 w 2570"/>
                <a:gd name="T29" fmla="*/ 1742 h 2266"/>
                <a:gd name="T30" fmla="*/ 865 w 2570"/>
                <a:gd name="T31" fmla="*/ 1693 h 2266"/>
                <a:gd name="T32" fmla="*/ 991 w 2570"/>
                <a:gd name="T33" fmla="*/ 1699 h 2266"/>
                <a:gd name="T34" fmla="*/ 1135 w 2570"/>
                <a:gd name="T35" fmla="*/ 1627 h 2266"/>
                <a:gd name="T36" fmla="*/ 1183 w 2570"/>
                <a:gd name="T37" fmla="*/ 1669 h 2266"/>
                <a:gd name="T38" fmla="*/ 1399 w 2570"/>
                <a:gd name="T39" fmla="*/ 1436 h 2266"/>
                <a:gd name="T40" fmla="*/ 1615 w 2570"/>
                <a:gd name="T41" fmla="*/ 1334 h 2266"/>
                <a:gd name="T42" fmla="*/ 1645 w 2570"/>
                <a:gd name="T43" fmla="*/ 1370 h 2266"/>
                <a:gd name="T44" fmla="*/ 1681 w 2570"/>
                <a:gd name="T45" fmla="*/ 1430 h 2266"/>
                <a:gd name="T46" fmla="*/ 1699 w 2570"/>
                <a:gd name="T47" fmla="*/ 1466 h 2266"/>
                <a:gd name="T48" fmla="*/ 1747 w 2570"/>
                <a:gd name="T49" fmla="*/ 1550 h 2266"/>
                <a:gd name="T50" fmla="*/ 1772 w 2570"/>
                <a:gd name="T51" fmla="*/ 1586 h 2266"/>
                <a:gd name="T52" fmla="*/ 2124 w 2570"/>
                <a:gd name="T53" fmla="*/ 2248 h 2266"/>
                <a:gd name="T54" fmla="*/ 1693 w 2570"/>
                <a:gd name="T55" fmla="*/ 1322 h 2266"/>
                <a:gd name="T56" fmla="*/ 1861 w 2570"/>
                <a:gd name="T57" fmla="*/ 1165 h 2266"/>
                <a:gd name="T58" fmla="*/ 2173 w 2570"/>
                <a:gd name="T59" fmla="*/ 1099 h 2266"/>
                <a:gd name="T60" fmla="*/ 2390 w 2570"/>
                <a:gd name="T61" fmla="*/ 1009 h 2266"/>
                <a:gd name="T62" fmla="*/ 2570 w 2570"/>
                <a:gd name="T63" fmla="*/ 805 h 2266"/>
                <a:gd name="T64" fmla="*/ 2342 w 2570"/>
                <a:gd name="T65" fmla="*/ 781 h 2266"/>
                <a:gd name="T66" fmla="*/ 2114 w 2570"/>
                <a:gd name="T67" fmla="*/ 763 h 2266"/>
                <a:gd name="T68" fmla="*/ 2408 w 2570"/>
                <a:gd name="T69" fmla="*/ 433 h 2266"/>
                <a:gd name="T70" fmla="*/ 2426 w 2570"/>
                <a:gd name="T71" fmla="*/ 421 h 2266"/>
                <a:gd name="T72" fmla="*/ 2474 w 2570"/>
                <a:gd name="T73" fmla="*/ 379 h 2266"/>
                <a:gd name="T74" fmla="*/ 2492 w 2570"/>
                <a:gd name="T75" fmla="*/ 355 h 2266"/>
                <a:gd name="T76" fmla="*/ 2474 w 2570"/>
                <a:gd name="T77" fmla="*/ 337 h 2266"/>
                <a:gd name="T78" fmla="*/ 2474 w 2570"/>
                <a:gd name="T79" fmla="*/ 271 h 2266"/>
                <a:gd name="T80" fmla="*/ 2492 w 2570"/>
                <a:gd name="T81" fmla="*/ 192 h 2266"/>
                <a:gd name="T82" fmla="*/ 2504 w 2570"/>
                <a:gd name="T83" fmla="*/ 132 h 2266"/>
                <a:gd name="T84" fmla="*/ 2492 w 2570"/>
                <a:gd name="T85" fmla="*/ 36 h 2266"/>
                <a:gd name="T86" fmla="*/ 2492 w 2570"/>
                <a:gd name="T87" fmla="*/ 24 h 2266"/>
                <a:gd name="T88" fmla="*/ 2102 w 2570"/>
                <a:gd name="T89" fmla="*/ 0 h 2266"/>
                <a:gd name="T90" fmla="*/ 1909 w 2570"/>
                <a:gd name="T91" fmla="*/ 90 h 2266"/>
                <a:gd name="T92" fmla="*/ 1747 w 2570"/>
                <a:gd name="T93" fmla="*/ 535 h 2266"/>
                <a:gd name="T94" fmla="*/ 1711 w 2570"/>
                <a:gd name="T95" fmla="*/ 469 h 2266"/>
                <a:gd name="T96" fmla="*/ 1633 w 2570"/>
                <a:gd name="T97" fmla="*/ 144 h 2266"/>
                <a:gd name="T98" fmla="*/ 1579 w 2570"/>
                <a:gd name="T99" fmla="*/ 0 h 2266"/>
                <a:gd name="T100" fmla="*/ 738 w 2570"/>
                <a:gd name="T101" fmla="*/ 186 h 2266"/>
                <a:gd name="T102" fmla="*/ 756 w 2570"/>
                <a:gd name="T103" fmla="*/ 463 h 226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570" h="2266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hidden">
            <a:xfrm>
              <a:off x="3525" y="1"/>
              <a:ext cx="2185" cy="1508"/>
            </a:xfrm>
            <a:custGeom>
              <a:avLst/>
              <a:gdLst>
                <a:gd name="T0" fmla="*/ 1082 w 2176"/>
                <a:gd name="T1" fmla="*/ 791 h 1505"/>
                <a:gd name="T2" fmla="*/ 1250 w 2176"/>
                <a:gd name="T3" fmla="*/ 1261 h 1505"/>
                <a:gd name="T4" fmla="*/ 1004 w 2176"/>
                <a:gd name="T5" fmla="*/ 1217 h 1505"/>
                <a:gd name="T6" fmla="*/ 759 w 2176"/>
                <a:gd name="T7" fmla="*/ 1151 h 1505"/>
                <a:gd name="T8" fmla="*/ 466 w 2176"/>
                <a:gd name="T9" fmla="*/ 1133 h 1505"/>
                <a:gd name="T10" fmla="*/ 0 w 2176"/>
                <a:gd name="T11" fmla="*/ 1103 h 1505"/>
                <a:gd name="T12" fmla="*/ 30 w 2176"/>
                <a:gd name="T13" fmla="*/ 1139 h 1505"/>
                <a:gd name="T14" fmla="*/ 520 w 2176"/>
                <a:gd name="T15" fmla="*/ 1157 h 1505"/>
                <a:gd name="T16" fmla="*/ 813 w 2176"/>
                <a:gd name="T17" fmla="*/ 1211 h 1505"/>
                <a:gd name="T18" fmla="*/ 1190 w 2176"/>
                <a:gd name="T19" fmla="*/ 1337 h 1505"/>
                <a:gd name="T20" fmla="*/ 1125 w 2176"/>
                <a:gd name="T21" fmla="*/ 1355 h 1505"/>
                <a:gd name="T22" fmla="*/ 747 w 2176"/>
                <a:gd name="T23" fmla="*/ 1541 h 1505"/>
                <a:gd name="T24" fmla="*/ 801 w 2176"/>
                <a:gd name="T25" fmla="*/ 1517 h 1505"/>
                <a:gd name="T26" fmla="*/ 909 w 2176"/>
                <a:gd name="T27" fmla="*/ 1475 h 1505"/>
                <a:gd name="T28" fmla="*/ 1070 w 2176"/>
                <a:gd name="T29" fmla="*/ 1391 h 1505"/>
                <a:gd name="T30" fmla="*/ 1274 w 2176"/>
                <a:gd name="T31" fmla="*/ 1331 h 1505"/>
                <a:gd name="T32" fmla="*/ 1327 w 2176"/>
                <a:gd name="T33" fmla="*/ 1247 h 1505"/>
                <a:gd name="T34" fmla="*/ 1716 w 2176"/>
                <a:gd name="T35" fmla="*/ 1067 h 1505"/>
                <a:gd name="T36" fmla="*/ 2027 w 2176"/>
                <a:gd name="T37" fmla="*/ 977 h 1505"/>
                <a:gd name="T38" fmla="*/ 2284 w 2176"/>
                <a:gd name="T39" fmla="*/ 845 h 1505"/>
                <a:gd name="T40" fmla="*/ 2057 w 2176"/>
                <a:gd name="T41" fmla="*/ 935 h 1505"/>
                <a:gd name="T42" fmla="*/ 1740 w 2176"/>
                <a:gd name="T43" fmla="*/ 1013 h 1505"/>
                <a:gd name="T44" fmla="*/ 1411 w 2176"/>
                <a:gd name="T45" fmla="*/ 1175 h 1505"/>
                <a:gd name="T46" fmla="*/ 1573 w 2176"/>
                <a:gd name="T47" fmla="*/ 929 h 1505"/>
                <a:gd name="T48" fmla="*/ 1704 w 2176"/>
                <a:gd name="T49" fmla="*/ 557 h 1505"/>
                <a:gd name="T50" fmla="*/ 1825 w 2176"/>
                <a:gd name="T51" fmla="*/ 384 h 1505"/>
                <a:gd name="T52" fmla="*/ 2077 w 2176"/>
                <a:gd name="T53" fmla="*/ 60 h 1505"/>
                <a:gd name="T54" fmla="*/ 2104 w 2176"/>
                <a:gd name="T55" fmla="*/ 0 h 1505"/>
                <a:gd name="T56" fmla="*/ 2070 w 2176"/>
                <a:gd name="T57" fmla="*/ 0 h 1505"/>
                <a:gd name="T58" fmla="*/ 1680 w 2176"/>
                <a:gd name="T59" fmla="*/ 492 h 1505"/>
                <a:gd name="T60" fmla="*/ 1549 w 2176"/>
                <a:gd name="T61" fmla="*/ 911 h 1505"/>
                <a:gd name="T62" fmla="*/ 1315 w 2176"/>
                <a:gd name="T63" fmla="*/ 1199 h 1505"/>
                <a:gd name="T64" fmla="*/ 1190 w 2176"/>
                <a:gd name="T65" fmla="*/ 929 h 1505"/>
                <a:gd name="T66" fmla="*/ 1058 w 2176"/>
                <a:gd name="T67" fmla="*/ 552 h 1505"/>
                <a:gd name="T68" fmla="*/ 933 w 2176"/>
                <a:gd name="T69" fmla="*/ 222 h 1505"/>
                <a:gd name="T70" fmla="*/ 825 w 2176"/>
                <a:gd name="T71" fmla="*/ 0 h 1505"/>
                <a:gd name="T72" fmla="*/ 789 w 2176"/>
                <a:gd name="T73" fmla="*/ 0 h 1505"/>
                <a:gd name="T74" fmla="*/ 951 w 2176"/>
                <a:gd name="T75" fmla="*/ 366 h 1505"/>
                <a:gd name="T76" fmla="*/ 1082 w 2176"/>
                <a:gd name="T77" fmla="*/ 791 h 1505"/>
                <a:gd name="T78" fmla="*/ 1082 w 2176"/>
                <a:gd name="T79" fmla="*/ 791 h 150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2176" h="1505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hidden">
            <a:xfrm>
              <a:off x="0" y="649"/>
              <a:ext cx="816" cy="806"/>
            </a:xfrm>
            <a:custGeom>
              <a:avLst/>
              <a:gdLst>
                <a:gd name="T0" fmla="*/ 173 w 813"/>
                <a:gd name="T1" fmla="*/ 576 h 804"/>
                <a:gd name="T2" fmla="*/ 341 w 813"/>
                <a:gd name="T3" fmla="*/ 450 h 804"/>
                <a:gd name="T4" fmla="*/ 670 w 813"/>
                <a:gd name="T5" fmla="*/ 228 h 804"/>
                <a:gd name="T6" fmla="*/ 849 w 813"/>
                <a:gd name="T7" fmla="*/ 0 h 804"/>
                <a:gd name="T8" fmla="*/ 711 w 813"/>
                <a:gd name="T9" fmla="*/ 150 h 804"/>
                <a:gd name="T10" fmla="*/ 156 w 813"/>
                <a:gd name="T11" fmla="*/ 516 h 804"/>
                <a:gd name="T12" fmla="*/ 0 w 813"/>
                <a:gd name="T13" fmla="*/ 756 h 804"/>
                <a:gd name="T14" fmla="*/ 0 w 813"/>
                <a:gd name="T15" fmla="*/ 828 h 804"/>
                <a:gd name="T16" fmla="*/ 173 w 813"/>
                <a:gd name="T17" fmla="*/ 576 h 804"/>
                <a:gd name="T18" fmla="*/ 173 w 813"/>
                <a:gd name="T19" fmla="*/ 576 h 8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13" h="804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hidden">
            <a:xfrm>
              <a:off x="0" y="1545"/>
              <a:ext cx="762" cy="107"/>
            </a:xfrm>
            <a:custGeom>
              <a:avLst/>
              <a:gdLst>
                <a:gd name="T0" fmla="*/ 484 w 759"/>
                <a:gd name="T1" fmla="*/ 66 h 107"/>
                <a:gd name="T2" fmla="*/ 795 w 759"/>
                <a:gd name="T3" fmla="*/ 0 h 107"/>
                <a:gd name="T4" fmla="*/ 520 w 759"/>
                <a:gd name="T5" fmla="*/ 36 h 107"/>
                <a:gd name="T6" fmla="*/ 150 w 759"/>
                <a:gd name="T7" fmla="*/ 48 h 107"/>
                <a:gd name="T8" fmla="*/ 0 w 759"/>
                <a:gd name="T9" fmla="*/ 78 h 107"/>
                <a:gd name="T10" fmla="*/ 0 w 759"/>
                <a:gd name="T11" fmla="*/ 107 h 107"/>
                <a:gd name="T12" fmla="*/ 96 w 759"/>
                <a:gd name="T13" fmla="*/ 89 h 107"/>
                <a:gd name="T14" fmla="*/ 484 w 759"/>
                <a:gd name="T15" fmla="*/ 66 h 107"/>
                <a:gd name="T16" fmla="*/ 484 w 759"/>
                <a:gd name="T17" fmla="*/ 66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59" h="107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hidden">
            <a:xfrm>
              <a:off x="2314" y="3431"/>
              <a:ext cx="3182" cy="745"/>
            </a:xfrm>
            <a:custGeom>
              <a:avLst/>
              <a:gdLst>
                <a:gd name="T0" fmla="*/ 1459 w 3169"/>
                <a:gd name="T1" fmla="*/ 251 h 743"/>
                <a:gd name="T2" fmla="*/ 1818 w 3169"/>
                <a:gd name="T3" fmla="*/ 245 h 743"/>
                <a:gd name="T4" fmla="*/ 2195 w 3169"/>
                <a:gd name="T5" fmla="*/ 263 h 743"/>
                <a:gd name="T6" fmla="*/ 2631 w 3169"/>
                <a:gd name="T7" fmla="*/ 245 h 743"/>
                <a:gd name="T8" fmla="*/ 3327 w 3169"/>
                <a:gd name="T9" fmla="*/ 216 h 743"/>
                <a:gd name="T10" fmla="*/ 3271 w 3169"/>
                <a:gd name="T11" fmla="*/ 198 h 743"/>
                <a:gd name="T12" fmla="*/ 2542 w 3169"/>
                <a:gd name="T13" fmla="*/ 233 h 743"/>
                <a:gd name="T14" fmla="*/ 2102 w 3169"/>
                <a:gd name="T15" fmla="*/ 233 h 743"/>
                <a:gd name="T16" fmla="*/ 1531 w 3169"/>
                <a:gd name="T17" fmla="*/ 198 h 743"/>
                <a:gd name="T18" fmla="*/ 1620 w 3169"/>
                <a:gd name="T19" fmla="*/ 168 h 743"/>
                <a:gd name="T20" fmla="*/ 2142 w 3169"/>
                <a:gd name="T21" fmla="*/ 0 h 743"/>
                <a:gd name="T22" fmla="*/ 2057 w 3169"/>
                <a:gd name="T23" fmla="*/ 24 h 743"/>
                <a:gd name="T24" fmla="*/ 1932 w 3169"/>
                <a:gd name="T25" fmla="*/ 66 h 743"/>
                <a:gd name="T26" fmla="*/ 1686 w 3169"/>
                <a:gd name="T27" fmla="*/ 138 h 743"/>
                <a:gd name="T28" fmla="*/ 1410 w 3169"/>
                <a:gd name="T29" fmla="*/ 210 h 743"/>
                <a:gd name="T30" fmla="*/ 1328 w 3169"/>
                <a:gd name="T31" fmla="*/ 263 h 743"/>
                <a:gd name="T32" fmla="*/ 801 w 3169"/>
                <a:gd name="T33" fmla="*/ 425 h 743"/>
                <a:gd name="T34" fmla="*/ 347 w 3169"/>
                <a:gd name="T35" fmla="*/ 515 h 743"/>
                <a:gd name="T36" fmla="*/ 0 w 3169"/>
                <a:gd name="T37" fmla="*/ 641 h 743"/>
                <a:gd name="T38" fmla="*/ 311 w 3169"/>
                <a:gd name="T39" fmla="*/ 551 h 743"/>
                <a:gd name="T40" fmla="*/ 771 w 3169"/>
                <a:gd name="T41" fmla="*/ 461 h 743"/>
                <a:gd name="T42" fmla="*/ 1238 w 3169"/>
                <a:gd name="T43" fmla="*/ 323 h 743"/>
                <a:gd name="T44" fmla="*/ 1029 w 3169"/>
                <a:gd name="T45" fmla="*/ 503 h 743"/>
                <a:gd name="T46" fmla="*/ 915 w 3169"/>
                <a:gd name="T47" fmla="*/ 767 h 743"/>
                <a:gd name="T48" fmla="*/ 909 w 3169"/>
                <a:gd name="T49" fmla="*/ 767 h 743"/>
                <a:gd name="T50" fmla="*/ 981 w 3169"/>
                <a:gd name="T51" fmla="*/ 767 h 743"/>
                <a:gd name="T52" fmla="*/ 1070 w 3169"/>
                <a:gd name="T53" fmla="*/ 509 h 743"/>
                <a:gd name="T54" fmla="*/ 1360 w 3169"/>
                <a:gd name="T55" fmla="*/ 293 h 743"/>
                <a:gd name="T56" fmla="*/ 1606 w 3169"/>
                <a:gd name="T57" fmla="*/ 461 h 743"/>
                <a:gd name="T58" fmla="*/ 1857 w 3169"/>
                <a:gd name="T59" fmla="*/ 701 h 743"/>
                <a:gd name="T60" fmla="*/ 1950 w 3169"/>
                <a:gd name="T61" fmla="*/ 767 h 743"/>
                <a:gd name="T62" fmla="*/ 2015 w 3169"/>
                <a:gd name="T63" fmla="*/ 767 h 743"/>
                <a:gd name="T64" fmla="*/ 1776 w 3169"/>
                <a:gd name="T65" fmla="*/ 539 h 743"/>
                <a:gd name="T66" fmla="*/ 1459 w 3169"/>
                <a:gd name="T67" fmla="*/ 251 h 743"/>
                <a:gd name="T68" fmla="*/ 1459 w 3169"/>
                <a:gd name="T69" fmla="*/ 251 h 74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169" h="743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4" name="Rectangle 12"/>
            <p:cNvSpPr>
              <a:spLocks noChangeArrowheads="1"/>
            </p:cNvSpPr>
            <p:nvPr/>
          </p:nvSpPr>
          <p:spPr bwMode="hidden">
            <a:xfrm>
              <a:off x="192" y="127"/>
              <a:ext cx="1" cy="1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hidden">
            <a:xfrm>
              <a:off x="204" y="131"/>
              <a:ext cx="1" cy="1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0" y="4032"/>
              <a:ext cx="5760" cy="288"/>
            </a:xfrm>
            <a:custGeom>
              <a:avLst/>
              <a:gdLst/>
              <a:ahLst/>
              <a:cxnLst>
                <a:cxn ang="0">
                  <a:pos x="5740" y="288"/>
                </a:cxn>
                <a:cxn ang="0">
                  <a:pos x="0" y="288"/>
                </a:cxn>
                <a:cxn ang="0">
                  <a:pos x="0" y="0"/>
                </a:cxn>
                <a:cxn ang="0">
                  <a:pos x="5740" y="0"/>
                </a:cxn>
                <a:cxn ang="0">
                  <a:pos x="5740" y="288"/>
                </a:cxn>
                <a:cxn ang="0">
                  <a:pos x="5740" y="288"/>
                </a:cxn>
              </a:cxnLst>
              <a:rect l="0" t="0" r="r" b="b"/>
              <a:pathLst>
                <a:path w="5740" h="288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>
                <a:cs typeface="+mn-cs"/>
              </a:endParaRPr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hidden">
            <a:xfrm>
              <a:off x="0" y="4032"/>
              <a:ext cx="5760" cy="336"/>
            </a:xfrm>
            <a:custGeom>
              <a:avLst/>
              <a:gdLst/>
              <a:ahLst/>
              <a:cxnLst>
                <a:cxn ang="0">
                  <a:pos x="5740" y="288"/>
                </a:cxn>
                <a:cxn ang="0">
                  <a:pos x="0" y="288"/>
                </a:cxn>
                <a:cxn ang="0">
                  <a:pos x="0" y="0"/>
                </a:cxn>
                <a:cxn ang="0">
                  <a:pos x="5740" y="0"/>
                </a:cxn>
                <a:cxn ang="0">
                  <a:pos x="5740" y="288"/>
                </a:cxn>
                <a:cxn ang="0">
                  <a:pos x="5740" y="288"/>
                </a:cxn>
              </a:cxnLst>
              <a:rect l="0" t="0" r="r" b="b"/>
              <a:pathLst>
                <a:path w="5740" h="288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>
                <a:cs typeface="+mn-cs"/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hidden">
            <a:xfrm>
              <a:off x="0" y="0"/>
              <a:ext cx="5760" cy="288"/>
            </a:xfrm>
            <a:custGeom>
              <a:avLst/>
              <a:gdLst/>
              <a:ahLst/>
              <a:cxnLst>
                <a:cxn ang="0">
                  <a:pos x="5740" y="288"/>
                </a:cxn>
                <a:cxn ang="0">
                  <a:pos x="0" y="288"/>
                </a:cxn>
                <a:cxn ang="0">
                  <a:pos x="0" y="0"/>
                </a:cxn>
                <a:cxn ang="0">
                  <a:pos x="5740" y="0"/>
                </a:cxn>
                <a:cxn ang="0">
                  <a:pos x="5740" y="288"/>
                </a:cxn>
                <a:cxn ang="0">
                  <a:pos x="5740" y="288"/>
                </a:cxn>
              </a:cxnLst>
              <a:rect l="0" t="0" r="r" b="b"/>
              <a:pathLst>
                <a:path w="5740" h="288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56078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>
                <a:cs typeface="+mn-cs"/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hidden">
            <a:xfrm>
              <a:off x="509" y="229"/>
              <a:ext cx="3188" cy="2024"/>
            </a:xfrm>
            <a:custGeom>
              <a:avLst/>
              <a:gdLst>
                <a:gd name="T0" fmla="*/ 871 w 3188"/>
                <a:gd name="T1" fmla="*/ 1423 h 2024"/>
                <a:gd name="T2" fmla="*/ 907 w 3188"/>
                <a:gd name="T3" fmla="*/ 1393 h 2024"/>
                <a:gd name="T4" fmla="*/ 991 w 3188"/>
                <a:gd name="T5" fmla="*/ 1320 h 2024"/>
                <a:gd name="T6" fmla="*/ 1033 w 3188"/>
                <a:gd name="T7" fmla="*/ 1297 h 2024"/>
                <a:gd name="T8" fmla="*/ 1086 w 3188"/>
                <a:gd name="T9" fmla="*/ 1249 h 2024"/>
                <a:gd name="T10" fmla="*/ 1123 w 3188"/>
                <a:gd name="T11" fmla="*/ 1219 h 2024"/>
                <a:gd name="T12" fmla="*/ 1057 w 3188"/>
                <a:gd name="T13" fmla="*/ 1153 h 2024"/>
                <a:gd name="T14" fmla="*/ 877 w 3188"/>
                <a:gd name="T15" fmla="*/ 1021 h 2024"/>
                <a:gd name="T16" fmla="*/ 655 w 3188"/>
                <a:gd name="T17" fmla="*/ 907 h 2024"/>
                <a:gd name="T18" fmla="*/ 655 w 3188"/>
                <a:gd name="T19" fmla="*/ 846 h 2024"/>
                <a:gd name="T20" fmla="*/ 643 w 3188"/>
                <a:gd name="T21" fmla="*/ 708 h 2024"/>
                <a:gd name="T22" fmla="*/ 552 w 3188"/>
                <a:gd name="T23" fmla="*/ 642 h 2024"/>
                <a:gd name="T24" fmla="*/ 510 w 3188"/>
                <a:gd name="T25" fmla="*/ 570 h 2024"/>
                <a:gd name="T26" fmla="*/ 637 w 3188"/>
                <a:gd name="T27" fmla="*/ 564 h 2024"/>
                <a:gd name="T28" fmla="*/ 763 w 3188"/>
                <a:gd name="T29" fmla="*/ 570 h 2024"/>
                <a:gd name="T30" fmla="*/ 1091 w 3188"/>
                <a:gd name="T31" fmla="*/ 850 h 2024"/>
                <a:gd name="T32" fmla="*/ 1009 w 3188"/>
                <a:gd name="T33" fmla="*/ 566 h 2024"/>
                <a:gd name="T34" fmla="*/ 1054 w 3188"/>
                <a:gd name="T35" fmla="*/ 265 h 2024"/>
                <a:gd name="T36" fmla="*/ 1249 w 3188"/>
                <a:gd name="T37" fmla="*/ 0 h 2024"/>
                <a:gd name="T38" fmla="*/ 1466 w 3188"/>
                <a:gd name="T39" fmla="*/ 292 h 2024"/>
                <a:gd name="T40" fmla="*/ 1475 w 3188"/>
                <a:gd name="T41" fmla="*/ 548 h 2024"/>
                <a:gd name="T42" fmla="*/ 1567 w 3188"/>
                <a:gd name="T43" fmla="*/ 630 h 2024"/>
                <a:gd name="T44" fmla="*/ 1795 w 3188"/>
                <a:gd name="T45" fmla="*/ 365 h 2024"/>
                <a:gd name="T46" fmla="*/ 2245 w 3188"/>
                <a:gd name="T47" fmla="*/ 150 h 2024"/>
                <a:gd name="T48" fmla="*/ 2618 w 3188"/>
                <a:gd name="T49" fmla="*/ 180 h 2024"/>
                <a:gd name="T50" fmla="*/ 3050 w 3188"/>
                <a:gd name="T51" fmla="*/ 150 h 2024"/>
                <a:gd name="T52" fmla="*/ 3140 w 3188"/>
                <a:gd name="T53" fmla="*/ 210 h 2024"/>
                <a:gd name="T54" fmla="*/ 2990 w 3188"/>
                <a:gd name="T55" fmla="*/ 210 h 2024"/>
                <a:gd name="T56" fmla="*/ 2834 w 3188"/>
                <a:gd name="T57" fmla="*/ 377 h 2024"/>
                <a:gd name="T58" fmla="*/ 2702 w 3188"/>
                <a:gd name="T59" fmla="*/ 648 h 2024"/>
                <a:gd name="T60" fmla="*/ 2582 w 3188"/>
                <a:gd name="T61" fmla="*/ 828 h 2024"/>
                <a:gd name="T62" fmla="*/ 2234 w 3188"/>
                <a:gd name="T63" fmla="*/ 1009 h 2024"/>
                <a:gd name="T64" fmla="*/ 1963 w 3188"/>
                <a:gd name="T65" fmla="*/ 1075 h 2024"/>
                <a:gd name="T66" fmla="*/ 2257 w 3188"/>
                <a:gd name="T67" fmla="*/ 1111 h 2024"/>
                <a:gd name="T68" fmla="*/ 2600 w 3188"/>
                <a:gd name="T69" fmla="*/ 1207 h 2024"/>
                <a:gd name="T70" fmla="*/ 2894 w 3188"/>
                <a:gd name="T71" fmla="*/ 1441 h 2024"/>
                <a:gd name="T72" fmla="*/ 3122 w 3188"/>
                <a:gd name="T73" fmla="*/ 1555 h 2024"/>
                <a:gd name="T74" fmla="*/ 3032 w 3188"/>
                <a:gd name="T75" fmla="*/ 1585 h 2024"/>
                <a:gd name="T76" fmla="*/ 3008 w 3188"/>
                <a:gd name="T77" fmla="*/ 1591 h 2024"/>
                <a:gd name="T78" fmla="*/ 2960 w 3188"/>
                <a:gd name="T79" fmla="*/ 1597 h 2024"/>
                <a:gd name="T80" fmla="*/ 2882 w 3188"/>
                <a:gd name="T81" fmla="*/ 1609 h 2024"/>
                <a:gd name="T82" fmla="*/ 2846 w 3188"/>
                <a:gd name="T83" fmla="*/ 1609 h 2024"/>
                <a:gd name="T84" fmla="*/ 2774 w 3188"/>
                <a:gd name="T85" fmla="*/ 1615 h 2024"/>
                <a:gd name="T86" fmla="*/ 2726 w 3188"/>
                <a:gd name="T87" fmla="*/ 1621 h 2024"/>
                <a:gd name="T88" fmla="*/ 2708 w 3188"/>
                <a:gd name="T89" fmla="*/ 1621 h 2024"/>
                <a:gd name="T90" fmla="*/ 2594 w 3188"/>
                <a:gd name="T91" fmla="*/ 1657 h 2024"/>
                <a:gd name="T92" fmla="*/ 2533 w 3188"/>
                <a:gd name="T93" fmla="*/ 1663 h 2024"/>
                <a:gd name="T94" fmla="*/ 2444 w 3188"/>
                <a:gd name="T95" fmla="*/ 1675 h 2024"/>
                <a:gd name="T96" fmla="*/ 2378 w 3188"/>
                <a:gd name="T97" fmla="*/ 1687 h 2024"/>
                <a:gd name="T98" fmla="*/ 2360 w 3188"/>
                <a:gd name="T99" fmla="*/ 1705 h 2024"/>
                <a:gd name="T100" fmla="*/ 2305 w 3188"/>
                <a:gd name="T101" fmla="*/ 1687 h 2024"/>
                <a:gd name="T102" fmla="*/ 2263 w 3188"/>
                <a:gd name="T103" fmla="*/ 1663 h 2024"/>
                <a:gd name="T104" fmla="*/ 2017 w 3188"/>
                <a:gd name="T105" fmla="*/ 1585 h 2024"/>
                <a:gd name="T106" fmla="*/ 1711 w 3188"/>
                <a:gd name="T107" fmla="*/ 1453 h 2024"/>
                <a:gd name="T108" fmla="*/ 1880 w 3188"/>
                <a:gd name="T109" fmla="*/ 1844 h 2024"/>
                <a:gd name="T110" fmla="*/ 1771 w 3188"/>
                <a:gd name="T111" fmla="*/ 1922 h 2024"/>
                <a:gd name="T112" fmla="*/ 1531 w 3188"/>
                <a:gd name="T113" fmla="*/ 1753 h 2024"/>
                <a:gd name="T114" fmla="*/ 1411 w 3188"/>
                <a:gd name="T115" fmla="*/ 1477 h 2024"/>
                <a:gd name="T116" fmla="*/ 1219 w 3188"/>
                <a:gd name="T117" fmla="*/ 1291 h 2024"/>
                <a:gd name="T118" fmla="*/ 127 w 3188"/>
                <a:gd name="T119" fmla="*/ 2006 h 2024"/>
                <a:gd name="T120" fmla="*/ 865 w 3188"/>
                <a:gd name="T121" fmla="*/ 1429 h 202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3188" h="2024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hidden">
            <a:xfrm>
              <a:off x="1344" y="293"/>
              <a:ext cx="2144" cy="1787"/>
            </a:xfrm>
            <a:custGeom>
              <a:avLst/>
              <a:gdLst>
                <a:gd name="T0" fmla="*/ 318 w 2144"/>
                <a:gd name="T1" fmla="*/ 1078 h 1787"/>
                <a:gd name="T2" fmla="*/ 217 w 2144"/>
                <a:gd name="T3" fmla="*/ 928 h 1787"/>
                <a:gd name="T4" fmla="*/ 102 w 2144"/>
                <a:gd name="T5" fmla="*/ 808 h 1787"/>
                <a:gd name="T6" fmla="*/ 36 w 2144"/>
                <a:gd name="T7" fmla="*/ 742 h 1787"/>
                <a:gd name="T8" fmla="*/ 0 w 2144"/>
                <a:gd name="T9" fmla="*/ 700 h 1787"/>
                <a:gd name="T10" fmla="*/ 270 w 2144"/>
                <a:gd name="T11" fmla="*/ 958 h 1787"/>
                <a:gd name="T12" fmla="*/ 294 w 2144"/>
                <a:gd name="T13" fmla="*/ 1006 h 1787"/>
                <a:gd name="T14" fmla="*/ 367 w 2144"/>
                <a:gd name="T15" fmla="*/ 670 h 1787"/>
                <a:gd name="T16" fmla="*/ 379 w 2144"/>
                <a:gd name="T17" fmla="*/ 411 h 1787"/>
                <a:gd name="T18" fmla="*/ 347 w 2144"/>
                <a:gd name="T19" fmla="*/ 118 h 1787"/>
                <a:gd name="T20" fmla="*/ 393 w 2144"/>
                <a:gd name="T21" fmla="*/ 0 h 1787"/>
                <a:gd name="T22" fmla="*/ 397 w 2144"/>
                <a:gd name="T23" fmla="*/ 357 h 1787"/>
                <a:gd name="T24" fmla="*/ 421 w 2144"/>
                <a:gd name="T25" fmla="*/ 609 h 1787"/>
                <a:gd name="T26" fmla="*/ 385 w 2144"/>
                <a:gd name="T27" fmla="*/ 826 h 1787"/>
                <a:gd name="T28" fmla="*/ 385 w 2144"/>
                <a:gd name="T29" fmla="*/ 1036 h 1787"/>
                <a:gd name="T30" fmla="*/ 877 w 2144"/>
                <a:gd name="T31" fmla="*/ 784 h 1787"/>
                <a:gd name="T32" fmla="*/ 1309 w 2144"/>
                <a:gd name="T33" fmla="*/ 555 h 1787"/>
                <a:gd name="T34" fmla="*/ 1802 w 2144"/>
                <a:gd name="T35" fmla="*/ 249 h 1787"/>
                <a:gd name="T36" fmla="*/ 2096 w 2144"/>
                <a:gd name="T37" fmla="*/ 69 h 1787"/>
                <a:gd name="T38" fmla="*/ 1814 w 2144"/>
                <a:gd name="T39" fmla="*/ 279 h 1787"/>
                <a:gd name="T40" fmla="*/ 1453 w 2144"/>
                <a:gd name="T41" fmla="*/ 501 h 1787"/>
                <a:gd name="T42" fmla="*/ 1123 w 2144"/>
                <a:gd name="T43" fmla="*/ 700 h 1787"/>
                <a:gd name="T44" fmla="*/ 739 w 2144"/>
                <a:gd name="T45" fmla="*/ 898 h 1787"/>
                <a:gd name="T46" fmla="*/ 463 w 2144"/>
                <a:gd name="T47" fmla="*/ 1084 h 1787"/>
                <a:gd name="T48" fmla="*/ 817 w 2144"/>
                <a:gd name="T49" fmla="*/ 1193 h 1787"/>
                <a:gd name="T50" fmla="*/ 1285 w 2144"/>
                <a:gd name="T51" fmla="*/ 1187 h 1787"/>
                <a:gd name="T52" fmla="*/ 1916 w 2144"/>
                <a:gd name="T53" fmla="*/ 1396 h 1787"/>
                <a:gd name="T54" fmla="*/ 2144 w 2144"/>
                <a:gd name="T55" fmla="*/ 1420 h 1787"/>
                <a:gd name="T56" fmla="*/ 1814 w 2144"/>
                <a:gd name="T57" fmla="*/ 1408 h 1787"/>
                <a:gd name="T58" fmla="*/ 1435 w 2144"/>
                <a:gd name="T59" fmla="*/ 1288 h 1787"/>
                <a:gd name="T60" fmla="*/ 1219 w 2144"/>
                <a:gd name="T61" fmla="*/ 1229 h 1787"/>
                <a:gd name="T62" fmla="*/ 799 w 2144"/>
                <a:gd name="T63" fmla="*/ 1223 h 1787"/>
                <a:gd name="T64" fmla="*/ 505 w 2144"/>
                <a:gd name="T65" fmla="*/ 1145 h 1787"/>
                <a:gd name="T66" fmla="*/ 733 w 2144"/>
                <a:gd name="T67" fmla="*/ 1378 h 1787"/>
                <a:gd name="T68" fmla="*/ 877 w 2144"/>
                <a:gd name="T69" fmla="*/ 1619 h 1787"/>
                <a:gd name="T70" fmla="*/ 1009 w 2144"/>
                <a:gd name="T71" fmla="*/ 1787 h 1787"/>
                <a:gd name="T72" fmla="*/ 817 w 2144"/>
                <a:gd name="T73" fmla="*/ 1607 h 1787"/>
                <a:gd name="T74" fmla="*/ 673 w 2144"/>
                <a:gd name="T75" fmla="*/ 1372 h 1787"/>
                <a:gd name="T76" fmla="*/ 415 w 2144"/>
                <a:gd name="T77" fmla="*/ 1109 h 1787"/>
                <a:gd name="T78" fmla="*/ 318 w 2144"/>
                <a:gd name="T79" fmla="*/ 1078 h 1787"/>
                <a:gd name="T80" fmla="*/ 318 w 2144"/>
                <a:gd name="T81" fmla="*/ 1078 h 178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144" h="1787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hidden">
            <a:xfrm>
              <a:off x="2932" y="1728"/>
              <a:ext cx="2828" cy="2366"/>
            </a:xfrm>
            <a:custGeom>
              <a:avLst/>
              <a:gdLst/>
              <a:ahLst/>
              <a:cxnLst>
                <a:cxn ang="0">
                  <a:pos x="1814" y="606"/>
                </a:cxn>
                <a:cxn ang="0">
                  <a:pos x="1615" y="252"/>
                </a:cxn>
                <a:cxn ang="0">
                  <a:pos x="1345" y="132"/>
                </a:cxn>
                <a:cxn ang="0">
                  <a:pos x="1381" y="492"/>
                </a:cxn>
                <a:cxn ang="0">
                  <a:pos x="955" y="221"/>
                </a:cxn>
                <a:cxn ang="0">
                  <a:pos x="877" y="161"/>
                </a:cxn>
                <a:cxn ang="0">
                  <a:pos x="841" y="167"/>
                </a:cxn>
                <a:cxn ang="0">
                  <a:pos x="720" y="161"/>
                </a:cxn>
                <a:cxn ang="0">
                  <a:pos x="613" y="144"/>
                </a:cxn>
                <a:cxn ang="0">
                  <a:pos x="492" y="161"/>
                </a:cxn>
                <a:cxn ang="0">
                  <a:pos x="432" y="150"/>
                </a:cxn>
                <a:cxn ang="0">
                  <a:pos x="342" y="138"/>
                </a:cxn>
                <a:cxn ang="0">
                  <a:pos x="246" y="126"/>
                </a:cxn>
                <a:cxn ang="0">
                  <a:pos x="174" y="114"/>
                </a:cxn>
                <a:cxn ang="0">
                  <a:pos x="216" y="240"/>
                </a:cxn>
                <a:cxn ang="0">
                  <a:pos x="607" y="588"/>
                </a:cxn>
                <a:cxn ang="0">
                  <a:pos x="1177" y="817"/>
                </a:cxn>
                <a:cxn ang="0">
                  <a:pos x="972" y="871"/>
                </a:cxn>
                <a:cxn ang="0">
                  <a:pos x="492" y="1111"/>
                </a:cxn>
                <a:cxn ang="0">
                  <a:pos x="276" y="1441"/>
                </a:cxn>
                <a:cxn ang="0">
                  <a:pos x="42" y="1441"/>
                </a:cxn>
                <a:cxn ang="0">
                  <a:pos x="367" y="1585"/>
                </a:cxn>
                <a:cxn ang="0">
                  <a:pos x="949" y="1712"/>
                </a:cxn>
                <a:cxn ang="0">
                  <a:pos x="1519" y="1537"/>
                </a:cxn>
                <a:cxn ang="0">
                  <a:pos x="1735" y="1513"/>
                </a:cxn>
                <a:cxn ang="0">
                  <a:pos x="1723" y="1802"/>
                </a:cxn>
                <a:cxn ang="0">
                  <a:pos x="2042" y="2229"/>
                </a:cxn>
                <a:cxn ang="0">
                  <a:pos x="2191" y="2133"/>
                </a:cxn>
                <a:cxn ang="0">
                  <a:pos x="2270" y="1970"/>
                </a:cxn>
                <a:cxn ang="0">
                  <a:pos x="2233" y="1573"/>
                </a:cxn>
                <a:cxn ang="0">
                  <a:pos x="2294" y="1483"/>
                </a:cxn>
                <a:cxn ang="0">
                  <a:pos x="2588" y="1688"/>
                </a:cxn>
                <a:cxn ang="0">
                  <a:pos x="2695" y="1682"/>
                </a:cxn>
                <a:cxn ang="0">
                  <a:pos x="2588" y="1543"/>
                </a:cxn>
                <a:cxn ang="0">
                  <a:pos x="2510" y="1357"/>
                </a:cxn>
                <a:cxn ang="0">
                  <a:pos x="2354" y="1184"/>
                </a:cxn>
                <a:cxn ang="0">
                  <a:pos x="2102" y="931"/>
                </a:cxn>
                <a:cxn ang="0">
                  <a:pos x="2137" y="907"/>
                </a:cxn>
                <a:cxn ang="0">
                  <a:pos x="2215" y="871"/>
                </a:cxn>
                <a:cxn ang="0">
                  <a:pos x="2324" y="817"/>
                </a:cxn>
                <a:cxn ang="0">
                  <a:pos x="2372" y="787"/>
                </a:cxn>
                <a:cxn ang="0">
                  <a:pos x="2078" y="865"/>
                </a:cxn>
              </a:cxnLst>
              <a:rect l="0" t="0" r="r" b="b"/>
              <a:pathLst>
                <a:path w="2828" h="2366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50000">
                  <a:schemeClr val="bg1"/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>
                <a:cs typeface="+mn-cs"/>
              </a:endParaRPr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hidden">
            <a:xfrm>
              <a:off x="3160" y="1860"/>
              <a:ext cx="2162" cy="1934"/>
            </a:xfrm>
            <a:custGeom>
              <a:avLst/>
              <a:gdLst>
                <a:gd name="T0" fmla="*/ 1938 w 2153"/>
                <a:gd name="T1" fmla="*/ 875 h 1930"/>
                <a:gd name="T2" fmla="*/ 2033 w 2153"/>
                <a:gd name="T3" fmla="*/ 1043 h 1930"/>
                <a:gd name="T4" fmla="*/ 2159 w 2153"/>
                <a:gd name="T5" fmla="*/ 1192 h 1930"/>
                <a:gd name="T6" fmla="*/ 2225 w 2153"/>
                <a:gd name="T7" fmla="*/ 1282 h 1930"/>
                <a:gd name="T8" fmla="*/ 2261 w 2153"/>
                <a:gd name="T9" fmla="*/ 1330 h 1930"/>
                <a:gd name="T10" fmla="*/ 1985 w 2153"/>
                <a:gd name="T11" fmla="*/ 1001 h 1930"/>
                <a:gd name="T12" fmla="*/ 1956 w 2153"/>
                <a:gd name="T13" fmla="*/ 953 h 1930"/>
                <a:gd name="T14" fmla="*/ 1876 w 2153"/>
                <a:gd name="T15" fmla="*/ 1276 h 1930"/>
                <a:gd name="T16" fmla="*/ 1862 w 2153"/>
                <a:gd name="T17" fmla="*/ 1522 h 1930"/>
                <a:gd name="T18" fmla="*/ 1914 w 2153"/>
                <a:gd name="T19" fmla="*/ 1954 h 1930"/>
                <a:gd name="T20" fmla="*/ 1883 w 2153"/>
                <a:gd name="T21" fmla="*/ 1978 h 1930"/>
                <a:gd name="T22" fmla="*/ 1835 w 2153"/>
                <a:gd name="T23" fmla="*/ 1570 h 1930"/>
                <a:gd name="T24" fmla="*/ 1814 w 2153"/>
                <a:gd name="T25" fmla="*/ 1324 h 1930"/>
                <a:gd name="T26" fmla="*/ 1855 w 2153"/>
                <a:gd name="T27" fmla="*/ 1109 h 1930"/>
                <a:gd name="T28" fmla="*/ 1862 w 2153"/>
                <a:gd name="T29" fmla="*/ 899 h 1930"/>
                <a:gd name="T30" fmla="*/ 1330 w 2153"/>
                <a:gd name="T31" fmla="*/ 1031 h 1930"/>
                <a:gd name="T32" fmla="*/ 868 w 2153"/>
                <a:gd name="T33" fmla="*/ 1156 h 1930"/>
                <a:gd name="T34" fmla="*/ 335 w 2153"/>
                <a:gd name="T35" fmla="*/ 1348 h 1930"/>
                <a:gd name="T36" fmla="*/ 18 w 2153"/>
                <a:gd name="T37" fmla="*/ 1456 h 1930"/>
                <a:gd name="T38" fmla="*/ 323 w 2153"/>
                <a:gd name="T39" fmla="*/ 1318 h 1930"/>
                <a:gd name="T40" fmla="*/ 718 w 2153"/>
                <a:gd name="T41" fmla="*/ 1168 h 1930"/>
                <a:gd name="T42" fmla="*/ 1070 w 2153"/>
                <a:gd name="T43" fmla="*/ 1061 h 1930"/>
                <a:gd name="T44" fmla="*/ 1483 w 2153"/>
                <a:gd name="T45" fmla="*/ 953 h 1930"/>
                <a:gd name="T46" fmla="*/ 1776 w 2153"/>
                <a:gd name="T47" fmla="*/ 839 h 1930"/>
                <a:gd name="T48" fmla="*/ 1405 w 2153"/>
                <a:gd name="T49" fmla="*/ 635 h 1930"/>
                <a:gd name="T50" fmla="*/ 909 w 2153"/>
                <a:gd name="T51" fmla="*/ 527 h 1930"/>
                <a:gd name="T52" fmla="*/ 239 w 2153"/>
                <a:gd name="T53" fmla="*/ 161 h 1930"/>
                <a:gd name="T54" fmla="*/ 0 w 2153"/>
                <a:gd name="T55" fmla="*/ 83 h 1930"/>
                <a:gd name="T56" fmla="*/ 341 w 2153"/>
                <a:gd name="T57" fmla="*/ 179 h 1930"/>
                <a:gd name="T58" fmla="*/ 748 w 2153"/>
                <a:gd name="T59" fmla="*/ 395 h 1930"/>
                <a:gd name="T60" fmla="*/ 981 w 2153"/>
                <a:gd name="T61" fmla="*/ 503 h 1930"/>
                <a:gd name="T62" fmla="*/ 1423 w 2153"/>
                <a:gd name="T63" fmla="*/ 605 h 1930"/>
                <a:gd name="T64" fmla="*/ 1734 w 2153"/>
                <a:gd name="T65" fmla="*/ 767 h 1930"/>
                <a:gd name="T66" fmla="*/ 1495 w 2153"/>
                <a:gd name="T67" fmla="*/ 473 h 1930"/>
                <a:gd name="T68" fmla="*/ 1352 w 2153"/>
                <a:gd name="T69" fmla="*/ 191 h 1930"/>
                <a:gd name="T70" fmla="*/ 1214 w 2153"/>
                <a:gd name="T71" fmla="*/ 0 h 1930"/>
                <a:gd name="T72" fmla="*/ 1411 w 2153"/>
                <a:gd name="T73" fmla="*/ 215 h 1930"/>
                <a:gd name="T74" fmla="*/ 1562 w 2153"/>
                <a:gd name="T75" fmla="*/ 497 h 1930"/>
                <a:gd name="T76" fmla="*/ 1835 w 2153"/>
                <a:gd name="T77" fmla="*/ 827 h 1930"/>
                <a:gd name="T78" fmla="*/ 1938 w 2153"/>
                <a:gd name="T79" fmla="*/ 875 h 1930"/>
                <a:gd name="T80" fmla="*/ 1938 w 2153"/>
                <a:gd name="T81" fmla="*/ 875 h 193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153" h="1930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55317" name="Rectangle 21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828800"/>
            <a:ext cx="7772400" cy="1736725"/>
          </a:xfrm>
        </p:spPr>
        <p:txBody>
          <a:bodyPr/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55318" name="Rectangle 2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23" name="Rectangle 23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4" name="Rectangle 2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Разработка моделей нечеткой логики и методов вычислений со словами в проектировании распределенных организационно-технологических систем      Калуцкая А.П. РК-9</a:t>
            </a:r>
          </a:p>
        </p:txBody>
      </p:sp>
      <p:sp>
        <p:nvSpPr>
          <p:cNvPr id="25" name="Rectangle 2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088566-FE53-4968-A90B-00A314599EB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1800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Разработка моделей нечеткой логики и методов вычислений со словами в проектировании распределенных организационно-технологических систем      Калуцкая А.П. РК-9</a:t>
            </a:r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FD0107-6663-4182-A671-53A5E8E97F4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8457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Разработка моделей нечеткой логики и методов вычислений со словами в проектировании распределенных организационно-технологических систем      Калуцкая А.П. РК-9</a:t>
            </a:r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56B5C9-CF17-485D-AEBD-75D29A2F78A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70241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Разработка моделей нечеткой логики и методов вычислений со словами в проектировании распределенных организационно-технологических систем      Калуцкая А.П. РК-9</a:t>
            </a:r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85F898-11AA-450D-99EF-D59A90885E0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40005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Заголовок и объект над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21891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3941763"/>
            <a:ext cx="8229600" cy="21891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Разработка моделей нечеткой логики и методов вычислений со словами в проектировании распределенных организационно-технологических систем      Калуцкая А.П. РК-9</a:t>
            </a:r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EB2A14-27BF-44CB-B868-4BE38BE55B1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37418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Заголовок и текст над объек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91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3941763"/>
            <a:ext cx="8229600" cy="21891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Разработка моделей нечеткой логики и методов вычислений со словами в проектировании распределенных организационно-технологических систем      Калуцкая А.П. РК-9</a:t>
            </a:r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5122BC-8A4C-468E-AC89-4BDA9DD4150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61296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Разработка моделей нечеткой логики и методов вычислений со словами в проектировании распределенных организационно-технологических систем      Калуцкая А.П. РК-9</a:t>
            </a:r>
          </a:p>
        </p:txBody>
      </p:sp>
      <p:sp>
        <p:nvSpPr>
          <p:cNvPr id="8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D3E69C-A60C-4BE8-91BB-406D849BE08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3613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Заголовок и четыре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sz="quarter"/>
          </p:nvPr>
        </p:nvSpPr>
        <p:spPr>
          <a:xfrm>
            <a:off x="457200" y="277813"/>
            <a:ext cx="82296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91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3"/>
          </p:nvPr>
        </p:nvSpPr>
        <p:spPr>
          <a:xfrm>
            <a:off x="457200" y="3941763"/>
            <a:ext cx="4038600" cy="21891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Разработка моделей нечеткой логики и методов вычислений со словами в проектировании распределенных организационно-технологических систем      Калуцкая А.П. РК-9</a:t>
            </a:r>
          </a:p>
        </p:txBody>
      </p:sp>
      <p:sp>
        <p:nvSpPr>
          <p:cNvPr id="9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264BDA-C043-4FFA-89A2-5C7B32242E6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9520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/>
          </p:nvPr>
        </p:nvSpPr>
        <p:spPr>
          <a:xfrm>
            <a:off x="457200" y="277813"/>
            <a:ext cx="8229600" cy="58531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3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Разработка моделей нечеткой логики и методов вычислений со словами в проектировании распределенных организационно-технологических систем      Калуцкая А.П. РК-9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1E06EA-DF4B-41B8-B269-72B10E743E8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33342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Заголовок, объект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Разработка моделей нечеткой логики и методов вычислений со словами в проектировании распределенных организационно-технологических систем      Калуцкая А.П. РК-9</a:t>
            </a:r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ED3EDE-9443-4434-AB85-6BBEE032454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76067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аблица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pPr lvl="0"/>
            <a:endParaRPr lang="ru-RU" noProof="0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Разработка моделей нечеткой логики и методов вычислений со словами в проектировании распределенных организационно-технологических систем      Калуцкая А.П. РК-9</a:t>
            </a:r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10CF38-C503-4188-AF16-131496212AF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3496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1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Разработка моделей нечеткой логики и методов вычислений со словами в проектировании распределенных организационно-технологических систем      Калуцкая А.П. РК-9</a:t>
            </a:r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7D23DF-9335-44E9-ABE3-86AB06A7C92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2916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Разработка моделей нечеткой логики и методов вычислений со словами в проектировании распределенных организационно-технологических систем      Калуцкая А.П. РК-9</a:t>
            </a:r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493E25-2F7C-4754-8728-CDC472BAC3B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912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Разработка моделей нечеткой логики и методов вычислений со словами в проектировании распределенных организационно-технологических систем      Калуцкая А.П. РК-9</a:t>
            </a:r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AB9AAA-35AA-4D7E-AFC1-9B44524ECA7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9916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Разработка моделей нечеткой логики и методов вычислений со словами в проектировании распределенных организационно-технологических систем      Калуцкая А.П. РК-9</a:t>
            </a:r>
          </a:p>
        </p:txBody>
      </p:sp>
      <p:sp>
        <p:nvSpPr>
          <p:cNvPr id="9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BAFC8C-C07E-4069-9155-CA82D69CB35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9941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Разработка моделей нечеткой логики и методов вычислений со словами в проектировании распределенных организационно-технологических систем      Калуцкая А.П. РК-9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8EAE8E-47DB-4373-BD70-ED7728B4BC6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223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Разработка моделей нечеткой логики и методов вычислений со словами в проектировании распределенных организационно-технологических систем      Калуцкая А.П. РК-9</a:t>
            </a:r>
          </a:p>
        </p:txBody>
      </p:sp>
      <p:sp>
        <p:nvSpPr>
          <p:cNvPr id="4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D74E7F-4689-40E5-9EF2-B2D0D403C9C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8576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Разработка моделей нечеткой логики и методов вычислений со словами в проектировании распределенных организационно-технологических систем      Калуцкая А.П. РК-9</a:t>
            </a:r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1A4C44-2EF0-4F3A-B9F3-10162536B06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948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Разработка моделей нечеткой логики и методов вычислений со словами в проектировании распределенных организационно-технологических систем      Калуцкая А.П. РК-9</a:t>
            </a:r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3BC08F-CBB0-4D7F-BC2E-4777085F0E6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963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2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0"/>
            <a:ext cx="9144000" cy="6934200"/>
            <a:chOff x="0" y="0"/>
            <a:chExt cx="5760" cy="4368"/>
          </a:xfrm>
        </p:grpSpPr>
        <p:sp>
          <p:nvSpPr>
            <p:cNvPr id="54275" name="Freeform 3"/>
            <p:cNvSpPr>
              <a:spLocks/>
            </p:cNvSpPr>
            <p:nvPr/>
          </p:nvSpPr>
          <p:spPr bwMode="hidden">
            <a:xfrm>
              <a:off x="0" y="2208"/>
              <a:ext cx="2515" cy="1970"/>
            </a:xfrm>
            <a:custGeom>
              <a:avLst/>
              <a:gdLst/>
              <a:ahLst/>
              <a:cxnLst>
                <a:cxn ang="0">
                  <a:pos x="744" y="1669"/>
                </a:cxn>
                <a:cxn ang="0">
                  <a:pos x="852" y="1400"/>
                </a:cxn>
                <a:cxn ang="0">
                  <a:pos x="876" y="1171"/>
                </a:cxn>
                <a:cxn ang="0">
                  <a:pos x="979" y="1370"/>
                </a:cxn>
                <a:cxn ang="0">
                  <a:pos x="1231" y="1621"/>
                </a:cxn>
                <a:cxn ang="0">
                  <a:pos x="1471" y="1693"/>
                </a:cxn>
                <a:cxn ang="0">
                  <a:pos x="1819" y="1678"/>
                </a:cxn>
                <a:cxn ang="0">
                  <a:pos x="1893" y="1513"/>
                </a:cxn>
                <a:cxn ang="0">
                  <a:pos x="1874" y="1285"/>
                </a:cxn>
                <a:cxn ang="0">
                  <a:pos x="1783" y="967"/>
                </a:cxn>
                <a:cxn ang="0">
                  <a:pos x="1289" y="873"/>
                </a:cxn>
                <a:cxn ang="0">
                  <a:pos x="1549" y="745"/>
                </a:cxn>
                <a:cxn ang="0">
                  <a:pos x="1753" y="732"/>
                </a:cxn>
                <a:cxn ang="0">
                  <a:pos x="2107" y="618"/>
                </a:cxn>
                <a:cxn ang="0">
                  <a:pos x="2377" y="438"/>
                </a:cxn>
                <a:cxn ang="0">
                  <a:pos x="2420" y="343"/>
                </a:cxn>
                <a:cxn ang="0">
                  <a:pos x="2077" y="331"/>
                </a:cxn>
                <a:cxn ang="0">
                  <a:pos x="1951" y="301"/>
                </a:cxn>
                <a:cxn ang="0">
                  <a:pos x="1645" y="289"/>
                </a:cxn>
                <a:cxn ang="0">
                  <a:pos x="1297" y="408"/>
                </a:cxn>
                <a:cxn ang="0">
                  <a:pos x="1308" y="337"/>
                </a:cxn>
                <a:cxn ang="0">
                  <a:pos x="1453" y="168"/>
                </a:cxn>
                <a:cxn ang="0">
                  <a:pos x="1477" y="36"/>
                </a:cxn>
                <a:cxn ang="0">
                  <a:pos x="1417" y="24"/>
                </a:cxn>
                <a:cxn ang="0">
                  <a:pos x="1189" y="102"/>
                </a:cxn>
                <a:cxn ang="0">
                  <a:pos x="1026" y="144"/>
                </a:cxn>
                <a:cxn ang="0">
                  <a:pos x="889" y="331"/>
                </a:cxn>
                <a:cxn ang="0">
                  <a:pos x="726" y="480"/>
                </a:cxn>
                <a:cxn ang="0">
                  <a:pos x="643" y="540"/>
                </a:cxn>
                <a:cxn ang="0">
                  <a:pos x="600" y="516"/>
                </a:cxn>
                <a:cxn ang="0">
                  <a:pos x="552" y="486"/>
                </a:cxn>
                <a:cxn ang="0">
                  <a:pos x="528" y="462"/>
                </a:cxn>
                <a:cxn ang="0">
                  <a:pos x="474" y="426"/>
                </a:cxn>
                <a:cxn ang="0">
                  <a:pos x="415" y="390"/>
                </a:cxn>
                <a:cxn ang="0">
                  <a:pos x="366" y="366"/>
                </a:cxn>
                <a:cxn ang="0">
                  <a:pos x="192" y="234"/>
                </a:cxn>
                <a:cxn ang="0">
                  <a:pos x="570" y="564"/>
                </a:cxn>
                <a:cxn ang="0">
                  <a:pos x="444" y="732"/>
                </a:cxn>
                <a:cxn ang="0">
                  <a:pos x="318" y="787"/>
                </a:cxn>
                <a:cxn ang="0">
                  <a:pos x="127" y="853"/>
                </a:cxn>
                <a:cxn ang="0">
                  <a:pos x="0" y="1165"/>
                </a:cxn>
                <a:cxn ang="0">
                  <a:pos x="372" y="1015"/>
                </a:cxn>
                <a:cxn ang="0">
                  <a:pos x="222" y="1262"/>
                </a:cxn>
                <a:cxn ang="0">
                  <a:pos x="139" y="1459"/>
                </a:cxn>
                <a:cxn ang="0">
                  <a:pos x="102" y="1495"/>
                </a:cxn>
                <a:cxn ang="0">
                  <a:pos x="84" y="1519"/>
                </a:cxn>
                <a:cxn ang="0">
                  <a:pos x="96" y="1537"/>
                </a:cxn>
                <a:cxn ang="0">
                  <a:pos x="127" y="1567"/>
                </a:cxn>
                <a:cxn ang="0">
                  <a:pos x="145" y="1633"/>
                </a:cxn>
                <a:cxn ang="0">
                  <a:pos x="156" y="1693"/>
                </a:cxn>
                <a:cxn ang="0">
                  <a:pos x="162" y="1723"/>
                </a:cxn>
                <a:cxn ang="0">
                  <a:pos x="216" y="1802"/>
                </a:cxn>
                <a:cxn ang="0">
                  <a:pos x="228" y="1850"/>
                </a:cxn>
                <a:cxn ang="0">
                  <a:pos x="240" y="1904"/>
                </a:cxn>
                <a:cxn ang="0">
                  <a:pos x="246" y="1922"/>
                </a:cxn>
                <a:cxn ang="0">
                  <a:pos x="258" y="1970"/>
                </a:cxn>
                <a:cxn ang="0">
                  <a:pos x="462" y="1922"/>
                </a:cxn>
                <a:cxn ang="0">
                  <a:pos x="624" y="1778"/>
                </a:cxn>
              </a:cxnLst>
              <a:rect l="0" t="0" r="r" b="b"/>
              <a:pathLst>
                <a:path w="2515" h="1970">
                  <a:moveTo>
                    <a:pt x="624" y="1778"/>
                  </a:moveTo>
                  <a:lnTo>
                    <a:pt x="744" y="1669"/>
                  </a:lnTo>
                  <a:lnTo>
                    <a:pt x="834" y="1627"/>
                  </a:lnTo>
                  <a:lnTo>
                    <a:pt x="852" y="1400"/>
                  </a:lnTo>
                  <a:lnTo>
                    <a:pt x="834" y="1225"/>
                  </a:lnTo>
                  <a:lnTo>
                    <a:pt x="876" y="1171"/>
                  </a:lnTo>
                  <a:lnTo>
                    <a:pt x="901" y="1268"/>
                  </a:lnTo>
                  <a:lnTo>
                    <a:pt x="979" y="1370"/>
                  </a:lnTo>
                  <a:lnTo>
                    <a:pt x="1116" y="1519"/>
                  </a:lnTo>
                  <a:lnTo>
                    <a:pt x="1231" y="1621"/>
                  </a:lnTo>
                  <a:lnTo>
                    <a:pt x="1353" y="1632"/>
                  </a:lnTo>
                  <a:lnTo>
                    <a:pt x="1471" y="1693"/>
                  </a:lnTo>
                  <a:lnTo>
                    <a:pt x="1664" y="1659"/>
                  </a:lnTo>
                  <a:lnTo>
                    <a:pt x="1819" y="1678"/>
                  </a:lnTo>
                  <a:lnTo>
                    <a:pt x="1975" y="1632"/>
                  </a:lnTo>
                  <a:lnTo>
                    <a:pt x="1893" y="1513"/>
                  </a:lnTo>
                  <a:lnTo>
                    <a:pt x="1920" y="1385"/>
                  </a:lnTo>
                  <a:lnTo>
                    <a:pt x="1874" y="1285"/>
                  </a:lnTo>
                  <a:lnTo>
                    <a:pt x="1865" y="1129"/>
                  </a:lnTo>
                  <a:lnTo>
                    <a:pt x="1783" y="967"/>
                  </a:lnTo>
                  <a:lnTo>
                    <a:pt x="1527" y="891"/>
                  </a:lnTo>
                  <a:lnTo>
                    <a:pt x="1289" y="873"/>
                  </a:lnTo>
                  <a:lnTo>
                    <a:pt x="1393" y="781"/>
                  </a:lnTo>
                  <a:lnTo>
                    <a:pt x="1549" y="745"/>
                  </a:lnTo>
                  <a:lnTo>
                    <a:pt x="1620" y="738"/>
                  </a:lnTo>
                  <a:lnTo>
                    <a:pt x="1753" y="732"/>
                  </a:lnTo>
                  <a:lnTo>
                    <a:pt x="1933" y="720"/>
                  </a:lnTo>
                  <a:lnTo>
                    <a:pt x="2107" y="618"/>
                  </a:lnTo>
                  <a:lnTo>
                    <a:pt x="2227" y="516"/>
                  </a:lnTo>
                  <a:lnTo>
                    <a:pt x="2377" y="438"/>
                  </a:lnTo>
                  <a:lnTo>
                    <a:pt x="2515" y="337"/>
                  </a:lnTo>
                  <a:lnTo>
                    <a:pt x="2420" y="343"/>
                  </a:lnTo>
                  <a:lnTo>
                    <a:pt x="2191" y="343"/>
                  </a:lnTo>
                  <a:lnTo>
                    <a:pt x="2077" y="331"/>
                  </a:lnTo>
                  <a:lnTo>
                    <a:pt x="2053" y="301"/>
                  </a:lnTo>
                  <a:lnTo>
                    <a:pt x="1951" y="301"/>
                  </a:lnTo>
                  <a:lnTo>
                    <a:pt x="1795" y="259"/>
                  </a:lnTo>
                  <a:lnTo>
                    <a:pt x="1645" y="289"/>
                  </a:lnTo>
                  <a:lnTo>
                    <a:pt x="1447" y="372"/>
                  </a:lnTo>
                  <a:lnTo>
                    <a:pt x="1297" y="408"/>
                  </a:lnTo>
                  <a:lnTo>
                    <a:pt x="1153" y="414"/>
                  </a:lnTo>
                  <a:lnTo>
                    <a:pt x="1308" y="337"/>
                  </a:lnTo>
                  <a:lnTo>
                    <a:pt x="1465" y="198"/>
                  </a:lnTo>
                  <a:lnTo>
                    <a:pt x="1453" y="168"/>
                  </a:lnTo>
                  <a:lnTo>
                    <a:pt x="1465" y="102"/>
                  </a:lnTo>
                  <a:lnTo>
                    <a:pt x="1477" y="36"/>
                  </a:lnTo>
                  <a:lnTo>
                    <a:pt x="1453" y="0"/>
                  </a:lnTo>
                  <a:lnTo>
                    <a:pt x="1417" y="24"/>
                  </a:lnTo>
                  <a:lnTo>
                    <a:pt x="1356" y="42"/>
                  </a:lnTo>
                  <a:lnTo>
                    <a:pt x="1189" y="102"/>
                  </a:lnTo>
                  <a:lnTo>
                    <a:pt x="1098" y="144"/>
                  </a:lnTo>
                  <a:lnTo>
                    <a:pt x="1026" y="144"/>
                  </a:lnTo>
                  <a:lnTo>
                    <a:pt x="991" y="168"/>
                  </a:lnTo>
                  <a:lnTo>
                    <a:pt x="889" y="331"/>
                  </a:lnTo>
                  <a:lnTo>
                    <a:pt x="852" y="408"/>
                  </a:lnTo>
                  <a:lnTo>
                    <a:pt x="726" y="480"/>
                  </a:lnTo>
                  <a:lnTo>
                    <a:pt x="649" y="540"/>
                  </a:lnTo>
                  <a:lnTo>
                    <a:pt x="643" y="540"/>
                  </a:lnTo>
                  <a:lnTo>
                    <a:pt x="637" y="534"/>
                  </a:lnTo>
                  <a:lnTo>
                    <a:pt x="600" y="516"/>
                  </a:lnTo>
                  <a:lnTo>
                    <a:pt x="564" y="492"/>
                  </a:lnTo>
                  <a:lnTo>
                    <a:pt x="552" y="486"/>
                  </a:lnTo>
                  <a:lnTo>
                    <a:pt x="540" y="474"/>
                  </a:lnTo>
                  <a:lnTo>
                    <a:pt x="528" y="462"/>
                  </a:lnTo>
                  <a:lnTo>
                    <a:pt x="504" y="444"/>
                  </a:lnTo>
                  <a:lnTo>
                    <a:pt x="474" y="426"/>
                  </a:lnTo>
                  <a:lnTo>
                    <a:pt x="444" y="408"/>
                  </a:lnTo>
                  <a:lnTo>
                    <a:pt x="415" y="390"/>
                  </a:lnTo>
                  <a:lnTo>
                    <a:pt x="385" y="372"/>
                  </a:lnTo>
                  <a:lnTo>
                    <a:pt x="366" y="366"/>
                  </a:lnTo>
                  <a:lnTo>
                    <a:pt x="360" y="360"/>
                  </a:lnTo>
                  <a:lnTo>
                    <a:pt x="192" y="234"/>
                  </a:lnTo>
                  <a:lnTo>
                    <a:pt x="210" y="307"/>
                  </a:lnTo>
                  <a:lnTo>
                    <a:pt x="570" y="564"/>
                  </a:lnTo>
                  <a:lnTo>
                    <a:pt x="558" y="618"/>
                  </a:lnTo>
                  <a:lnTo>
                    <a:pt x="444" y="732"/>
                  </a:lnTo>
                  <a:lnTo>
                    <a:pt x="324" y="787"/>
                  </a:lnTo>
                  <a:lnTo>
                    <a:pt x="318" y="787"/>
                  </a:lnTo>
                  <a:lnTo>
                    <a:pt x="258" y="811"/>
                  </a:lnTo>
                  <a:lnTo>
                    <a:pt x="127" y="853"/>
                  </a:lnTo>
                  <a:lnTo>
                    <a:pt x="0" y="901"/>
                  </a:lnTo>
                  <a:lnTo>
                    <a:pt x="0" y="1165"/>
                  </a:lnTo>
                  <a:lnTo>
                    <a:pt x="78" y="1147"/>
                  </a:lnTo>
                  <a:lnTo>
                    <a:pt x="372" y="1015"/>
                  </a:lnTo>
                  <a:lnTo>
                    <a:pt x="336" y="1117"/>
                  </a:lnTo>
                  <a:lnTo>
                    <a:pt x="222" y="1262"/>
                  </a:lnTo>
                  <a:lnTo>
                    <a:pt x="145" y="1453"/>
                  </a:lnTo>
                  <a:lnTo>
                    <a:pt x="139" y="1459"/>
                  </a:lnTo>
                  <a:lnTo>
                    <a:pt x="133" y="1465"/>
                  </a:lnTo>
                  <a:lnTo>
                    <a:pt x="102" y="1495"/>
                  </a:lnTo>
                  <a:lnTo>
                    <a:pt x="90" y="1507"/>
                  </a:lnTo>
                  <a:lnTo>
                    <a:pt x="84" y="1519"/>
                  </a:lnTo>
                  <a:lnTo>
                    <a:pt x="84" y="1531"/>
                  </a:lnTo>
                  <a:lnTo>
                    <a:pt x="96" y="1537"/>
                  </a:lnTo>
                  <a:lnTo>
                    <a:pt x="114" y="1549"/>
                  </a:lnTo>
                  <a:lnTo>
                    <a:pt x="127" y="1567"/>
                  </a:lnTo>
                  <a:lnTo>
                    <a:pt x="139" y="1597"/>
                  </a:lnTo>
                  <a:lnTo>
                    <a:pt x="145" y="1633"/>
                  </a:lnTo>
                  <a:lnTo>
                    <a:pt x="150" y="1663"/>
                  </a:lnTo>
                  <a:lnTo>
                    <a:pt x="156" y="1693"/>
                  </a:lnTo>
                  <a:lnTo>
                    <a:pt x="162" y="1717"/>
                  </a:lnTo>
                  <a:lnTo>
                    <a:pt x="162" y="1723"/>
                  </a:lnTo>
                  <a:lnTo>
                    <a:pt x="216" y="1796"/>
                  </a:lnTo>
                  <a:lnTo>
                    <a:pt x="216" y="1802"/>
                  </a:lnTo>
                  <a:lnTo>
                    <a:pt x="222" y="1814"/>
                  </a:lnTo>
                  <a:lnTo>
                    <a:pt x="228" y="1850"/>
                  </a:lnTo>
                  <a:lnTo>
                    <a:pt x="234" y="1886"/>
                  </a:lnTo>
                  <a:lnTo>
                    <a:pt x="240" y="1904"/>
                  </a:lnTo>
                  <a:lnTo>
                    <a:pt x="240" y="1916"/>
                  </a:lnTo>
                  <a:lnTo>
                    <a:pt x="246" y="1922"/>
                  </a:lnTo>
                  <a:lnTo>
                    <a:pt x="252" y="1934"/>
                  </a:lnTo>
                  <a:lnTo>
                    <a:pt x="258" y="1970"/>
                  </a:lnTo>
                  <a:lnTo>
                    <a:pt x="438" y="1970"/>
                  </a:lnTo>
                  <a:lnTo>
                    <a:pt x="462" y="1922"/>
                  </a:lnTo>
                  <a:lnTo>
                    <a:pt x="624" y="1778"/>
                  </a:lnTo>
                  <a:lnTo>
                    <a:pt x="624" y="177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50000">
                  <a:schemeClr val="bg1"/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>
                <a:cs typeface="+mn-cs"/>
              </a:endParaRPr>
            </a:p>
          </p:txBody>
        </p:sp>
        <p:sp>
          <p:nvSpPr>
            <p:cNvPr id="1033" name="Freeform 4"/>
            <p:cNvSpPr>
              <a:spLocks/>
            </p:cNvSpPr>
            <p:nvPr/>
          </p:nvSpPr>
          <p:spPr bwMode="hidden">
            <a:xfrm>
              <a:off x="0" y="2496"/>
              <a:ext cx="2112" cy="1604"/>
            </a:xfrm>
            <a:custGeom>
              <a:avLst/>
              <a:gdLst>
                <a:gd name="T0" fmla="*/ 544 w 2123"/>
                <a:gd name="T1" fmla="*/ 535 h 1696"/>
                <a:gd name="T2" fmla="*/ 508 w 2123"/>
                <a:gd name="T3" fmla="*/ 350 h 1696"/>
                <a:gd name="T4" fmla="*/ 634 w 2123"/>
                <a:gd name="T5" fmla="*/ 203 h 1696"/>
                <a:gd name="T6" fmla="*/ 867 w 2123"/>
                <a:gd name="T7" fmla="*/ 302 h 1696"/>
                <a:gd name="T8" fmla="*/ 1142 w 2123"/>
                <a:gd name="T9" fmla="*/ 445 h 1696"/>
                <a:gd name="T10" fmla="*/ 1394 w 2123"/>
                <a:gd name="T11" fmla="*/ 568 h 1696"/>
                <a:gd name="T12" fmla="*/ 1692 w 2123"/>
                <a:gd name="T13" fmla="*/ 696 h 1696"/>
                <a:gd name="T14" fmla="*/ 1770 w 2123"/>
                <a:gd name="T15" fmla="*/ 724 h 1696"/>
                <a:gd name="T16" fmla="*/ 1727 w 2123"/>
                <a:gd name="T17" fmla="*/ 693 h 1696"/>
                <a:gd name="T18" fmla="*/ 1327 w 2123"/>
                <a:gd name="T19" fmla="*/ 513 h 1696"/>
                <a:gd name="T20" fmla="*/ 1023 w 2123"/>
                <a:gd name="T21" fmla="*/ 350 h 1696"/>
                <a:gd name="T22" fmla="*/ 675 w 2123"/>
                <a:gd name="T23" fmla="*/ 168 h 1696"/>
                <a:gd name="T24" fmla="*/ 939 w 2123"/>
                <a:gd name="T25" fmla="*/ 159 h 1696"/>
                <a:gd name="T26" fmla="*/ 1209 w 2123"/>
                <a:gd name="T27" fmla="*/ 163 h 1696"/>
                <a:gd name="T28" fmla="*/ 1518 w 2123"/>
                <a:gd name="T29" fmla="*/ 138 h 1696"/>
                <a:gd name="T30" fmla="*/ 1994 w 2123"/>
                <a:gd name="T31" fmla="*/ 100 h 1696"/>
                <a:gd name="T32" fmla="*/ 1950 w 2123"/>
                <a:gd name="T33" fmla="*/ 89 h 1696"/>
                <a:gd name="T34" fmla="*/ 1447 w 2123"/>
                <a:gd name="T35" fmla="*/ 132 h 1696"/>
                <a:gd name="T36" fmla="*/ 1136 w 2123"/>
                <a:gd name="T37" fmla="*/ 140 h 1696"/>
                <a:gd name="T38" fmla="*/ 711 w 2123"/>
                <a:gd name="T39" fmla="*/ 132 h 1696"/>
                <a:gd name="T40" fmla="*/ 771 w 2123"/>
                <a:gd name="T41" fmla="*/ 117 h 1696"/>
                <a:gd name="T42" fmla="*/ 1070 w 2123"/>
                <a:gd name="T43" fmla="*/ 0 h 1696"/>
                <a:gd name="T44" fmla="*/ 1023 w 2123"/>
                <a:gd name="T45" fmla="*/ 16 h 1696"/>
                <a:gd name="T46" fmla="*/ 950 w 2123"/>
                <a:gd name="T47" fmla="*/ 43 h 1696"/>
                <a:gd name="T48" fmla="*/ 807 w 2123"/>
                <a:gd name="T49" fmla="*/ 98 h 1696"/>
                <a:gd name="T50" fmla="*/ 634 w 2123"/>
                <a:gd name="T51" fmla="*/ 144 h 1696"/>
                <a:gd name="T52" fmla="*/ 598 w 2123"/>
                <a:gd name="T53" fmla="*/ 184 h 1696"/>
                <a:gd name="T54" fmla="*/ 285 w 2123"/>
                <a:gd name="T55" fmla="*/ 302 h 1696"/>
                <a:gd name="T56" fmla="*/ 0 w 2123"/>
                <a:gd name="T57" fmla="*/ 371 h 1696"/>
                <a:gd name="T58" fmla="*/ 0 w 2123"/>
                <a:gd name="T59" fmla="*/ 375 h 1696"/>
                <a:gd name="T60" fmla="*/ 0 w 2123"/>
                <a:gd name="T61" fmla="*/ 392 h 1696"/>
                <a:gd name="T62" fmla="*/ 282 w 2123"/>
                <a:gd name="T63" fmla="*/ 324 h 1696"/>
                <a:gd name="T64" fmla="*/ 556 w 2123"/>
                <a:gd name="T65" fmla="*/ 220 h 1696"/>
                <a:gd name="T66" fmla="*/ 475 w 2123"/>
                <a:gd name="T67" fmla="*/ 343 h 1696"/>
                <a:gd name="T68" fmla="*/ 490 w 2123"/>
                <a:gd name="T69" fmla="*/ 509 h 1696"/>
                <a:gd name="T70" fmla="*/ 436 w 2123"/>
                <a:gd name="T71" fmla="*/ 598 h 1696"/>
                <a:gd name="T72" fmla="*/ 305 w 2123"/>
                <a:gd name="T73" fmla="*/ 758 h 1696"/>
                <a:gd name="T74" fmla="*/ 299 w 2123"/>
                <a:gd name="T75" fmla="*/ 867 h 1696"/>
                <a:gd name="T76" fmla="*/ 305 w 2123"/>
                <a:gd name="T77" fmla="*/ 867 h 1696"/>
                <a:gd name="T78" fmla="*/ 323 w 2123"/>
                <a:gd name="T79" fmla="*/ 795 h 1696"/>
                <a:gd name="T80" fmla="*/ 544 w 2123"/>
                <a:gd name="T81" fmla="*/ 535 h 1696"/>
                <a:gd name="T82" fmla="*/ 544 w 2123"/>
                <a:gd name="T83" fmla="*/ 535 h 169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123" h="1696">
                  <a:moveTo>
                    <a:pt x="580" y="1043"/>
                  </a:moveTo>
                  <a:lnTo>
                    <a:pt x="544" y="683"/>
                  </a:lnTo>
                  <a:lnTo>
                    <a:pt x="670" y="395"/>
                  </a:lnTo>
                  <a:lnTo>
                    <a:pt x="927" y="587"/>
                  </a:lnTo>
                  <a:lnTo>
                    <a:pt x="1214" y="869"/>
                  </a:lnTo>
                  <a:lnTo>
                    <a:pt x="1483" y="1109"/>
                  </a:lnTo>
                  <a:lnTo>
                    <a:pt x="1800" y="1360"/>
                  </a:lnTo>
                  <a:lnTo>
                    <a:pt x="1883" y="1414"/>
                  </a:lnTo>
                  <a:lnTo>
                    <a:pt x="1836" y="1354"/>
                  </a:lnTo>
                  <a:lnTo>
                    <a:pt x="1411" y="1001"/>
                  </a:lnTo>
                  <a:lnTo>
                    <a:pt x="1088" y="683"/>
                  </a:lnTo>
                  <a:lnTo>
                    <a:pt x="723" y="329"/>
                  </a:lnTo>
                  <a:lnTo>
                    <a:pt x="999" y="311"/>
                  </a:lnTo>
                  <a:lnTo>
                    <a:pt x="1286" y="317"/>
                  </a:lnTo>
                  <a:lnTo>
                    <a:pt x="1614" y="269"/>
                  </a:lnTo>
                  <a:lnTo>
                    <a:pt x="2123" y="197"/>
                  </a:lnTo>
                  <a:lnTo>
                    <a:pt x="2075" y="173"/>
                  </a:lnTo>
                  <a:lnTo>
                    <a:pt x="1543" y="257"/>
                  </a:lnTo>
                  <a:lnTo>
                    <a:pt x="1208" y="275"/>
                  </a:lnTo>
                  <a:lnTo>
                    <a:pt x="759" y="257"/>
                  </a:lnTo>
                  <a:lnTo>
                    <a:pt x="819" y="227"/>
                  </a:lnTo>
                  <a:lnTo>
                    <a:pt x="1142" y="0"/>
                  </a:lnTo>
                  <a:lnTo>
                    <a:pt x="1088" y="30"/>
                  </a:lnTo>
                  <a:lnTo>
                    <a:pt x="1010" y="84"/>
                  </a:lnTo>
                  <a:lnTo>
                    <a:pt x="855" y="191"/>
                  </a:lnTo>
                  <a:lnTo>
                    <a:pt x="670" y="281"/>
                  </a:lnTo>
                  <a:lnTo>
                    <a:pt x="634" y="359"/>
                  </a:lnTo>
                  <a:lnTo>
                    <a:pt x="305" y="587"/>
                  </a:lnTo>
                  <a:lnTo>
                    <a:pt x="0" y="725"/>
                  </a:lnTo>
                  <a:lnTo>
                    <a:pt x="0" y="731"/>
                  </a:lnTo>
                  <a:lnTo>
                    <a:pt x="0" y="767"/>
                  </a:lnTo>
                  <a:lnTo>
                    <a:pt x="299" y="635"/>
                  </a:lnTo>
                  <a:lnTo>
                    <a:pt x="592" y="431"/>
                  </a:lnTo>
                  <a:lnTo>
                    <a:pt x="508" y="671"/>
                  </a:lnTo>
                  <a:lnTo>
                    <a:pt x="526" y="995"/>
                  </a:lnTo>
                  <a:lnTo>
                    <a:pt x="460" y="1168"/>
                  </a:lnTo>
                  <a:lnTo>
                    <a:pt x="329" y="1480"/>
                  </a:lnTo>
                  <a:lnTo>
                    <a:pt x="323" y="1696"/>
                  </a:lnTo>
                  <a:lnTo>
                    <a:pt x="329" y="1696"/>
                  </a:lnTo>
                  <a:lnTo>
                    <a:pt x="347" y="1552"/>
                  </a:lnTo>
                  <a:lnTo>
                    <a:pt x="580" y="1043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034" name="Freeform 5"/>
            <p:cNvSpPr>
              <a:spLocks/>
            </p:cNvSpPr>
            <p:nvPr/>
          </p:nvSpPr>
          <p:spPr bwMode="hidden">
            <a:xfrm>
              <a:off x="2092" y="3233"/>
              <a:ext cx="3668" cy="943"/>
            </a:xfrm>
            <a:custGeom>
              <a:avLst/>
              <a:gdLst>
                <a:gd name="T0" fmla="*/ 3338 w 3668"/>
                <a:gd name="T1" fmla="*/ 288 h 943"/>
                <a:gd name="T2" fmla="*/ 3194 w 3668"/>
                <a:gd name="T3" fmla="*/ 258 h 943"/>
                <a:gd name="T4" fmla="*/ 2816 w 3668"/>
                <a:gd name="T5" fmla="*/ 234 h 943"/>
                <a:gd name="T6" fmla="*/ 2330 w 3668"/>
                <a:gd name="T7" fmla="*/ 306 h 943"/>
                <a:gd name="T8" fmla="*/ 2372 w 3668"/>
                <a:gd name="T9" fmla="*/ 258 h 943"/>
                <a:gd name="T10" fmla="*/ 2624 w 3668"/>
                <a:gd name="T11" fmla="*/ 132 h 943"/>
                <a:gd name="T12" fmla="*/ 2707 w 3668"/>
                <a:gd name="T13" fmla="*/ 24 h 943"/>
                <a:gd name="T14" fmla="*/ 2642 w 3668"/>
                <a:gd name="T15" fmla="*/ 12 h 943"/>
                <a:gd name="T16" fmla="*/ 2515 w 3668"/>
                <a:gd name="T17" fmla="*/ 54 h 943"/>
                <a:gd name="T18" fmla="*/ 2324 w 3668"/>
                <a:gd name="T19" fmla="*/ 66 h 943"/>
                <a:gd name="T20" fmla="*/ 2101 w 3668"/>
                <a:gd name="T21" fmla="*/ 90 h 943"/>
                <a:gd name="T22" fmla="*/ 1855 w 3668"/>
                <a:gd name="T23" fmla="*/ 228 h 943"/>
                <a:gd name="T24" fmla="*/ 1591 w 3668"/>
                <a:gd name="T25" fmla="*/ 337 h 943"/>
                <a:gd name="T26" fmla="*/ 1459 w 3668"/>
                <a:gd name="T27" fmla="*/ 379 h 943"/>
                <a:gd name="T28" fmla="*/ 1417 w 3668"/>
                <a:gd name="T29" fmla="*/ 361 h 943"/>
                <a:gd name="T30" fmla="*/ 1363 w 3668"/>
                <a:gd name="T31" fmla="*/ 331 h 943"/>
                <a:gd name="T32" fmla="*/ 1344 w 3668"/>
                <a:gd name="T33" fmla="*/ 312 h 943"/>
                <a:gd name="T34" fmla="*/ 1290 w 3668"/>
                <a:gd name="T35" fmla="*/ 288 h 943"/>
                <a:gd name="T36" fmla="*/ 1230 w 3668"/>
                <a:gd name="T37" fmla="*/ 252 h 943"/>
                <a:gd name="T38" fmla="*/ 1119 w 3668"/>
                <a:gd name="T39" fmla="*/ 227 h 943"/>
                <a:gd name="T40" fmla="*/ 1320 w 3668"/>
                <a:gd name="T41" fmla="*/ 438 h 943"/>
                <a:gd name="T42" fmla="*/ 960 w 3668"/>
                <a:gd name="T43" fmla="*/ 558 h 943"/>
                <a:gd name="T44" fmla="*/ 474 w 3668"/>
                <a:gd name="T45" fmla="*/ 630 h 943"/>
                <a:gd name="T46" fmla="*/ 132 w 3668"/>
                <a:gd name="T47" fmla="*/ 781 h 943"/>
                <a:gd name="T48" fmla="*/ 234 w 3668"/>
                <a:gd name="T49" fmla="*/ 847 h 943"/>
                <a:gd name="T50" fmla="*/ 925 w 3668"/>
                <a:gd name="T51" fmla="*/ 739 h 943"/>
                <a:gd name="T52" fmla="*/ 637 w 3668"/>
                <a:gd name="T53" fmla="*/ 925 h 943"/>
                <a:gd name="T54" fmla="*/ 1405 w 3668"/>
                <a:gd name="T55" fmla="*/ 943 h 943"/>
                <a:gd name="T56" fmla="*/ 1447 w 3668"/>
                <a:gd name="T57" fmla="*/ 943 h 943"/>
                <a:gd name="T58" fmla="*/ 2888 w 3668"/>
                <a:gd name="T59" fmla="*/ 859 h 943"/>
                <a:gd name="T60" fmla="*/ 2582 w 3668"/>
                <a:gd name="T61" fmla="*/ 708 h 943"/>
                <a:gd name="T62" fmla="*/ 2299 w 3668"/>
                <a:gd name="T63" fmla="*/ 606 h 943"/>
                <a:gd name="T64" fmla="*/ 2606 w 3668"/>
                <a:gd name="T65" fmla="*/ 588 h 943"/>
                <a:gd name="T66" fmla="*/ 3001 w 3668"/>
                <a:gd name="T67" fmla="*/ 582 h 943"/>
                <a:gd name="T68" fmla="*/ 3452 w 3668"/>
                <a:gd name="T69" fmla="*/ 438 h 943"/>
                <a:gd name="T70" fmla="*/ 3668 w 3668"/>
                <a:gd name="T71" fmla="*/ 312 h 943"/>
                <a:gd name="T72" fmla="*/ 3482 w 3668"/>
                <a:gd name="T73" fmla="*/ 300 h 94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3668" h="943">
                  <a:moveTo>
                    <a:pt x="3482" y="300"/>
                  </a:moveTo>
                  <a:lnTo>
                    <a:pt x="3338" y="288"/>
                  </a:lnTo>
                  <a:lnTo>
                    <a:pt x="3320" y="264"/>
                  </a:lnTo>
                  <a:lnTo>
                    <a:pt x="3194" y="258"/>
                  </a:lnTo>
                  <a:lnTo>
                    <a:pt x="3019" y="216"/>
                  </a:lnTo>
                  <a:lnTo>
                    <a:pt x="2816" y="234"/>
                  </a:lnTo>
                  <a:lnTo>
                    <a:pt x="2533" y="288"/>
                  </a:lnTo>
                  <a:lnTo>
                    <a:pt x="2330" y="306"/>
                  </a:lnTo>
                  <a:lnTo>
                    <a:pt x="2149" y="312"/>
                  </a:lnTo>
                  <a:lnTo>
                    <a:pt x="2372" y="258"/>
                  </a:lnTo>
                  <a:lnTo>
                    <a:pt x="2624" y="156"/>
                  </a:lnTo>
                  <a:lnTo>
                    <a:pt x="2624" y="132"/>
                  </a:lnTo>
                  <a:lnTo>
                    <a:pt x="2666" y="78"/>
                  </a:lnTo>
                  <a:lnTo>
                    <a:pt x="2707" y="24"/>
                  </a:lnTo>
                  <a:lnTo>
                    <a:pt x="2695" y="0"/>
                  </a:lnTo>
                  <a:lnTo>
                    <a:pt x="2642" y="12"/>
                  </a:lnTo>
                  <a:lnTo>
                    <a:pt x="2557" y="30"/>
                  </a:lnTo>
                  <a:lnTo>
                    <a:pt x="2515" y="54"/>
                  </a:lnTo>
                  <a:lnTo>
                    <a:pt x="2425" y="84"/>
                  </a:lnTo>
                  <a:lnTo>
                    <a:pt x="2324" y="66"/>
                  </a:lnTo>
                  <a:lnTo>
                    <a:pt x="2191" y="90"/>
                  </a:lnTo>
                  <a:lnTo>
                    <a:pt x="2101" y="90"/>
                  </a:lnTo>
                  <a:lnTo>
                    <a:pt x="2047" y="108"/>
                  </a:lnTo>
                  <a:lnTo>
                    <a:pt x="1855" y="228"/>
                  </a:lnTo>
                  <a:lnTo>
                    <a:pt x="1771" y="288"/>
                  </a:lnTo>
                  <a:lnTo>
                    <a:pt x="1591" y="337"/>
                  </a:lnTo>
                  <a:lnTo>
                    <a:pt x="1465" y="379"/>
                  </a:lnTo>
                  <a:lnTo>
                    <a:pt x="1459" y="379"/>
                  </a:lnTo>
                  <a:lnTo>
                    <a:pt x="1453" y="373"/>
                  </a:lnTo>
                  <a:lnTo>
                    <a:pt x="1417" y="361"/>
                  </a:lnTo>
                  <a:lnTo>
                    <a:pt x="1381" y="343"/>
                  </a:lnTo>
                  <a:lnTo>
                    <a:pt x="1363" y="331"/>
                  </a:lnTo>
                  <a:lnTo>
                    <a:pt x="1357" y="324"/>
                  </a:lnTo>
                  <a:lnTo>
                    <a:pt x="1344" y="312"/>
                  </a:lnTo>
                  <a:lnTo>
                    <a:pt x="1320" y="300"/>
                  </a:lnTo>
                  <a:lnTo>
                    <a:pt x="1290" y="288"/>
                  </a:lnTo>
                  <a:lnTo>
                    <a:pt x="1260" y="270"/>
                  </a:lnTo>
                  <a:lnTo>
                    <a:pt x="1230" y="252"/>
                  </a:lnTo>
                  <a:lnTo>
                    <a:pt x="1187" y="227"/>
                  </a:lnTo>
                  <a:lnTo>
                    <a:pt x="1119" y="227"/>
                  </a:lnTo>
                  <a:lnTo>
                    <a:pt x="1357" y="397"/>
                  </a:lnTo>
                  <a:lnTo>
                    <a:pt x="1320" y="438"/>
                  </a:lnTo>
                  <a:lnTo>
                    <a:pt x="1135" y="522"/>
                  </a:lnTo>
                  <a:lnTo>
                    <a:pt x="960" y="558"/>
                  </a:lnTo>
                  <a:lnTo>
                    <a:pt x="684" y="600"/>
                  </a:lnTo>
                  <a:lnTo>
                    <a:pt x="474" y="630"/>
                  </a:lnTo>
                  <a:lnTo>
                    <a:pt x="390" y="684"/>
                  </a:lnTo>
                  <a:lnTo>
                    <a:pt x="132" y="781"/>
                  </a:lnTo>
                  <a:lnTo>
                    <a:pt x="0" y="829"/>
                  </a:lnTo>
                  <a:lnTo>
                    <a:pt x="234" y="847"/>
                  </a:lnTo>
                  <a:lnTo>
                    <a:pt x="498" y="829"/>
                  </a:lnTo>
                  <a:lnTo>
                    <a:pt x="925" y="739"/>
                  </a:lnTo>
                  <a:lnTo>
                    <a:pt x="840" y="817"/>
                  </a:lnTo>
                  <a:lnTo>
                    <a:pt x="637" y="925"/>
                  </a:lnTo>
                  <a:lnTo>
                    <a:pt x="613" y="943"/>
                  </a:lnTo>
                  <a:lnTo>
                    <a:pt x="1405" y="943"/>
                  </a:lnTo>
                  <a:lnTo>
                    <a:pt x="1411" y="925"/>
                  </a:lnTo>
                  <a:lnTo>
                    <a:pt x="1447" y="943"/>
                  </a:lnTo>
                  <a:lnTo>
                    <a:pt x="2924" y="943"/>
                  </a:lnTo>
                  <a:lnTo>
                    <a:pt x="2888" y="859"/>
                  </a:lnTo>
                  <a:lnTo>
                    <a:pt x="2713" y="775"/>
                  </a:lnTo>
                  <a:lnTo>
                    <a:pt x="2582" y="708"/>
                  </a:lnTo>
                  <a:lnTo>
                    <a:pt x="2336" y="636"/>
                  </a:lnTo>
                  <a:lnTo>
                    <a:pt x="2299" y="606"/>
                  </a:lnTo>
                  <a:lnTo>
                    <a:pt x="2509" y="582"/>
                  </a:lnTo>
                  <a:lnTo>
                    <a:pt x="2606" y="588"/>
                  </a:lnTo>
                  <a:lnTo>
                    <a:pt x="2773" y="588"/>
                  </a:lnTo>
                  <a:lnTo>
                    <a:pt x="3001" y="582"/>
                  </a:lnTo>
                  <a:lnTo>
                    <a:pt x="3259" y="516"/>
                  </a:lnTo>
                  <a:lnTo>
                    <a:pt x="3452" y="438"/>
                  </a:lnTo>
                  <a:lnTo>
                    <a:pt x="3668" y="391"/>
                  </a:lnTo>
                  <a:lnTo>
                    <a:pt x="3668" y="312"/>
                  </a:lnTo>
                  <a:lnTo>
                    <a:pt x="3482" y="30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035" name="Freeform 6"/>
            <p:cNvSpPr>
              <a:spLocks/>
            </p:cNvSpPr>
            <p:nvPr/>
          </p:nvSpPr>
          <p:spPr bwMode="hidden">
            <a:xfrm>
              <a:off x="0" y="524"/>
              <a:ext cx="973" cy="1195"/>
            </a:xfrm>
            <a:custGeom>
              <a:avLst/>
              <a:gdLst>
                <a:gd name="T0" fmla="*/ 335 w 969"/>
                <a:gd name="T1" fmla="*/ 1222 h 1192"/>
                <a:gd name="T2" fmla="*/ 514 w 969"/>
                <a:gd name="T3" fmla="*/ 1228 h 1192"/>
                <a:gd name="T4" fmla="*/ 604 w 969"/>
                <a:gd name="T5" fmla="*/ 1186 h 1192"/>
                <a:gd name="T6" fmla="*/ 849 w 969"/>
                <a:gd name="T7" fmla="*/ 1121 h 1192"/>
                <a:gd name="T8" fmla="*/ 981 w 969"/>
                <a:gd name="T9" fmla="*/ 1091 h 1192"/>
                <a:gd name="T10" fmla="*/ 795 w 969"/>
                <a:gd name="T11" fmla="*/ 1022 h 1192"/>
                <a:gd name="T12" fmla="*/ 580 w 969"/>
                <a:gd name="T13" fmla="*/ 977 h 1192"/>
                <a:gd name="T14" fmla="*/ 209 w 969"/>
                <a:gd name="T15" fmla="*/ 995 h 1192"/>
                <a:gd name="T16" fmla="*/ 311 w 969"/>
                <a:gd name="T17" fmla="*/ 917 h 1192"/>
                <a:gd name="T18" fmla="*/ 520 w 969"/>
                <a:gd name="T19" fmla="*/ 827 h 1192"/>
                <a:gd name="T20" fmla="*/ 730 w 969"/>
                <a:gd name="T21" fmla="*/ 695 h 1192"/>
                <a:gd name="T22" fmla="*/ 736 w 969"/>
                <a:gd name="T23" fmla="*/ 695 h 1192"/>
                <a:gd name="T24" fmla="*/ 748 w 969"/>
                <a:gd name="T25" fmla="*/ 689 h 1192"/>
                <a:gd name="T26" fmla="*/ 789 w 969"/>
                <a:gd name="T27" fmla="*/ 671 h 1192"/>
                <a:gd name="T28" fmla="*/ 813 w 969"/>
                <a:gd name="T29" fmla="*/ 665 h 1192"/>
                <a:gd name="T30" fmla="*/ 825 w 969"/>
                <a:gd name="T31" fmla="*/ 653 h 1192"/>
                <a:gd name="T32" fmla="*/ 831 w 969"/>
                <a:gd name="T33" fmla="*/ 641 h 1192"/>
                <a:gd name="T34" fmla="*/ 825 w 969"/>
                <a:gd name="T35" fmla="*/ 635 h 1192"/>
                <a:gd name="T36" fmla="*/ 819 w 969"/>
                <a:gd name="T37" fmla="*/ 623 h 1192"/>
                <a:gd name="T38" fmla="*/ 819 w 969"/>
                <a:gd name="T39" fmla="*/ 587 h 1192"/>
                <a:gd name="T40" fmla="*/ 831 w 969"/>
                <a:gd name="T41" fmla="*/ 557 h 1192"/>
                <a:gd name="T42" fmla="*/ 843 w 969"/>
                <a:gd name="T43" fmla="*/ 527 h 1192"/>
                <a:gd name="T44" fmla="*/ 865 w 969"/>
                <a:gd name="T45" fmla="*/ 497 h 1192"/>
                <a:gd name="T46" fmla="*/ 881 w 969"/>
                <a:gd name="T47" fmla="*/ 467 h 1192"/>
                <a:gd name="T48" fmla="*/ 889 w 969"/>
                <a:gd name="T49" fmla="*/ 449 h 1192"/>
                <a:gd name="T50" fmla="*/ 897 w 969"/>
                <a:gd name="T51" fmla="*/ 443 h 1192"/>
                <a:gd name="T52" fmla="*/ 897 w 969"/>
                <a:gd name="T53" fmla="*/ 359 h 1192"/>
                <a:gd name="T54" fmla="*/ 897 w 969"/>
                <a:gd name="T55" fmla="*/ 353 h 1192"/>
                <a:gd name="T56" fmla="*/ 903 w 969"/>
                <a:gd name="T57" fmla="*/ 347 h 1192"/>
                <a:gd name="T58" fmla="*/ 921 w 969"/>
                <a:gd name="T59" fmla="*/ 317 h 1192"/>
                <a:gd name="T60" fmla="*/ 933 w 969"/>
                <a:gd name="T61" fmla="*/ 281 h 1192"/>
                <a:gd name="T62" fmla="*/ 945 w 969"/>
                <a:gd name="T63" fmla="*/ 251 h 1192"/>
                <a:gd name="T64" fmla="*/ 951 w 969"/>
                <a:gd name="T65" fmla="*/ 239 h 1192"/>
                <a:gd name="T66" fmla="*/ 957 w 969"/>
                <a:gd name="T67" fmla="*/ 227 h 1192"/>
                <a:gd name="T68" fmla="*/ 975 w 969"/>
                <a:gd name="T69" fmla="*/ 173 h 1192"/>
                <a:gd name="T70" fmla="*/ 993 w 969"/>
                <a:gd name="T71" fmla="*/ 137 h 1192"/>
                <a:gd name="T72" fmla="*/ 999 w 969"/>
                <a:gd name="T73" fmla="*/ 125 h 1192"/>
                <a:gd name="T74" fmla="*/ 999 w 969"/>
                <a:gd name="T75" fmla="*/ 119 h 1192"/>
                <a:gd name="T76" fmla="*/ 1017 w 969"/>
                <a:gd name="T77" fmla="*/ 0 h 1192"/>
                <a:gd name="T78" fmla="*/ 993 w 969"/>
                <a:gd name="T79" fmla="*/ 47 h 1192"/>
                <a:gd name="T80" fmla="*/ 819 w 969"/>
                <a:gd name="T81" fmla="*/ 113 h 1192"/>
                <a:gd name="T82" fmla="*/ 742 w 969"/>
                <a:gd name="T83" fmla="*/ 161 h 1192"/>
                <a:gd name="T84" fmla="*/ 484 w 969"/>
                <a:gd name="T85" fmla="*/ 245 h 1192"/>
                <a:gd name="T86" fmla="*/ 293 w 969"/>
                <a:gd name="T87" fmla="*/ 299 h 1192"/>
                <a:gd name="T88" fmla="*/ 185 w 969"/>
                <a:gd name="T89" fmla="*/ 305 h 1192"/>
                <a:gd name="T90" fmla="*/ 12 w 969"/>
                <a:gd name="T91" fmla="*/ 497 h 1192"/>
                <a:gd name="T92" fmla="*/ 0 w 969"/>
                <a:gd name="T93" fmla="*/ 521 h 1192"/>
                <a:gd name="T94" fmla="*/ 0 w 969"/>
                <a:gd name="T95" fmla="*/ 1222 h 1192"/>
                <a:gd name="T96" fmla="*/ 96 w 969"/>
                <a:gd name="T97" fmla="*/ 1216 h 1192"/>
                <a:gd name="T98" fmla="*/ 335 w 969"/>
                <a:gd name="T99" fmla="*/ 1222 h 1192"/>
                <a:gd name="T100" fmla="*/ 335 w 969"/>
                <a:gd name="T101" fmla="*/ 1222 h 119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969" h="1192">
                  <a:moveTo>
                    <a:pt x="323" y="1186"/>
                  </a:moveTo>
                  <a:lnTo>
                    <a:pt x="490" y="1192"/>
                  </a:lnTo>
                  <a:lnTo>
                    <a:pt x="580" y="1150"/>
                  </a:lnTo>
                  <a:lnTo>
                    <a:pt x="813" y="1085"/>
                  </a:lnTo>
                  <a:lnTo>
                    <a:pt x="933" y="1055"/>
                  </a:lnTo>
                  <a:lnTo>
                    <a:pt x="759" y="989"/>
                  </a:lnTo>
                  <a:lnTo>
                    <a:pt x="556" y="953"/>
                  </a:lnTo>
                  <a:lnTo>
                    <a:pt x="197" y="971"/>
                  </a:lnTo>
                  <a:lnTo>
                    <a:pt x="299" y="893"/>
                  </a:lnTo>
                  <a:lnTo>
                    <a:pt x="496" y="803"/>
                  </a:lnTo>
                  <a:lnTo>
                    <a:pt x="694" y="671"/>
                  </a:lnTo>
                  <a:lnTo>
                    <a:pt x="700" y="671"/>
                  </a:lnTo>
                  <a:lnTo>
                    <a:pt x="712" y="665"/>
                  </a:lnTo>
                  <a:lnTo>
                    <a:pt x="753" y="647"/>
                  </a:lnTo>
                  <a:lnTo>
                    <a:pt x="777" y="641"/>
                  </a:lnTo>
                  <a:lnTo>
                    <a:pt x="789" y="629"/>
                  </a:lnTo>
                  <a:lnTo>
                    <a:pt x="795" y="617"/>
                  </a:lnTo>
                  <a:lnTo>
                    <a:pt x="789" y="611"/>
                  </a:lnTo>
                  <a:lnTo>
                    <a:pt x="783" y="599"/>
                  </a:lnTo>
                  <a:lnTo>
                    <a:pt x="783" y="575"/>
                  </a:lnTo>
                  <a:lnTo>
                    <a:pt x="795" y="545"/>
                  </a:lnTo>
                  <a:lnTo>
                    <a:pt x="807" y="515"/>
                  </a:lnTo>
                  <a:lnTo>
                    <a:pt x="825" y="485"/>
                  </a:lnTo>
                  <a:lnTo>
                    <a:pt x="837" y="455"/>
                  </a:lnTo>
                  <a:lnTo>
                    <a:pt x="843" y="437"/>
                  </a:lnTo>
                  <a:lnTo>
                    <a:pt x="849" y="431"/>
                  </a:lnTo>
                  <a:lnTo>
                    <a:pt x="849" y="347"/>
                  </a:lnTo>
                  <a:lnTo>
                    <a:pt x="849" y="341"/>
                  </a:lnTo>
                  <a:lnTo>
                    <a:pt x="855" y="335"/>
                  </a:lnTo>
                  <a:lnTo>
                    <a:pt x="873" y="305"/>
                  </a:lnTo>
                  <a:lnTo>
                    <a:pt x="885" y="269"/>
                  </a:lnTo>
                  <a:lnTo>
                    <a:pt x="897" y="239"/>
                  </a:lnTo>
                  <a:lnTo>
                    <a:pt x="903" y="227"/>
                  </a:lnTo>
                  <a:lnTo>
                    <a:pt x="909" y="215"/>
                  </a:lnTo>
                  <a:lnTo>
                    <a:pt x="927" y="173"/>
                  </a:lnTo>
                  <a:lnTo>
                    <a:pt x="945" y="137"/>
                  </a:lnTo>
                  <a:lnTo>
                    <a:pt x="951" y="125"/>
                  </a:lnTo>
                  <a:lnTo>
                    <a:pt x="951" y="119"/>
                  </a:lnTo>
                  <a:lnTo>
                    <a:pt x="969" y="0"/>
                  </a:lnTo>
                  <a:lnTo>
                    <a:pt x="945" y="47"/>
                  </a:lnTo>
                  <a:lnTo>
                    <a:pt x="783" y="113"/>
                  </a:lnTo>
                  <a:lnTo>
                    <a:pt x="706" y="161"/>
                  </a:lnTo>
                  <a:lnTo>
                    <a:pt x="460" y="233"/>
                  </a:lnTo>
                  <a:lnTo>
                    <a:pt x="281" y="287"/>
                  </a:lnTo>
                  <a:lnTo>
                    <a:pt x="173" y="293"/>
                  </a:lnTo>
                  <a:lnTo>
                    <a:pt x="12" y="485"/>
                  </a:lnTo>
                  <a:lnTo>
                    <a:pt x="0" y="509"/>
                  </a:lnTo>
                  <a:lnTo>
                    <a:pt x="0" y="1186"/>
                  </a:lnTo>
                  <a:lnTo>
                    <a:pt x="96" y="1180"/>
                  </a:lnTo>
                  <a:lnTo>
                    <a:pt x="323" y="118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036" name="Freeform 7"/>
            <p:cNvSpPr>
              <a:spLocks/>
            </p:cNvSpPr>
            <p:nvPr/>
          </p:nvSpPr>
          <p:spPr bwMode="hidden">
            <a:xfrm>
              <a:off x="3188" y="1"/>
              <a:ext cx="2570" cy="2266"/>
            </a:xfrm>
            <a:custGeom>
              <a:avLst/>
              <a:gdLst>
                <a:gd name="T0" fmla="*/ 859 w 2570"/>
                <a:gd name="T1" fmla="*/ 612 h 2266"/>
                <a:gd name="T2" fmla="*/ 1087 w 2570"/>
                <a:gd name="T3" fmla="*/ 853 h 2266"/>
                <a:gd name="T4" fmla="*/ 961 w 2570"/>
                <a:gd name="T5" fmla="*/ 913 h 2266"/>
                <a:gd name="T6" fmla="*/ 786 w 2570"/>
                <a:gd name="T7" fmla="*/ 883 h 2266"/>
                <a:gd name="T8" fmla="*/ 450 w 2570"/>
                <a:gd name="T9" fmla="*/ 931 h 2266"/>
                <a:gd name="T10" fmla="*/ 150 w 2570"/>
                <a:gd name="T11" fmla="*/ 1075 h 2266"/>
                <a:gd name="T12" fmla="*/ 78 w 2570"/>
                <a:gd name="T13" fmla="*/ 1165 h 2266"/>
                <a:gd name="T14" fmla="*/ 361 w 2570"/>
                <a:gd name="T15" fmla="*/ 1256 h 2266"/>
                <a:gd name="T16" fmla="*/ 444 w 2570"/>
                <a:gd name="T17" fmla="*/ 1316 h 2266"/>
                <a:gd name="T18" fmla="*/ 697 w 2570"/>
                <a:gd name="T19" fmla="*/ 1400 h 2266"/>
                <a:gd name="T20" fmla="*/ 1026 w 2570"/>
                <a:gd name="T21" fmla="*/ 1346 h 2266"/>
                <a:gd name="T22" fmla="*/ 991 w 2570"/>
                <a:gd name="T23" fmla="*/ 1412 h 2266"/>
                <a:gd name="T24" fmla="*/ 804 w 2570"/>
                <a:gd name="T25" fmla="*/ 1574 h 2266"/>
                <a:gd name="T26" fmla="*/ 726 w 2570"/>
                <a:gd name="T27" fmla="*/ 1718 h 2266"/>
                <a:gd name="T28" fmla="*/ 768 w 2570"/>
                <a:gd name="T29" fmla="*/ 1742 h 2266"/>
                <a:gd name="T30" fmla="*/ 865 w 2570"/>
                <a:gd name="T31" fmla="*/ 1693 h 2266"/>
                <a:gd name="T32" fmla="*/ 991 w 2570"/>
                <a:gd name="T33" fmla="*/ 1699 h 2266"/>
                <a:gd name="T34" fmla="*/ 1135 w 2570"/>
                <a:gd name="T35" fmla="*/ 1627 h 2266"/>
                <a:gd name="T36" fmla="*/ 1183 w 2570"/>
                <a:gd name="T37" fmla="*/ 1669 h 2266"/>
                <a:gd name="T38" fmla="*/ 1399 w 2570"/>
                <a:gd name="T39" fmla="*/ 1436 h 2266"/>
                <a:gd name="T40" fmla="*/ 1615 w 2570"/>
                <a:gd name="T41" fmla="*/ 1334 h 2266"/>
                <a:gd name="T42" fmla="*/ 1645 w 2570"/>
                <a:gd name="T43" fmla="*/ 1370 h 2266"/>
                <a:gd name="T44" fmla="*/ 1681 w 2570"/>
                <a:gd name="T45" fmla="*/ 1430 h 2266"/>
                <a:gd name="T46" fmla="*/ 1699 w 2570"/>
                <a:gd name="T47" fmla="*/ 1466 h 2266"/>
                <a:gd name="T48" fmla="*/ 1747 w 2570"/>
                <a:gd name="T49" fmla="*/ 1550 h 2266"/>
                <a:gd name="T50" fmla="*/ 1772 w 2570"/>
                <a:gd name="T51" fmla="*/ 1586 h 2266"/>
                <a:gd name="T52" fmla="*/ 2124 w 2570"/>
                <a:gd name="T53" fmla="*/ 2248 h 2266"/>
                <a:gd name="T54" fmla="*/ 1693 w 2570"/>
                <a:gd name="T55" fmla="*/ 1322 h 2266"/>
                <a:gd name="T56" fmla="*/ 1861 w 2570"/>
                <a:gd name="T57" fmla="*/ 1165 h 2266"/>
                <a:gd name="T58" fmla="*/ 2173 w 2570"/>
                <a:gd name="T59" fmla="*/ 1099 h 2266"/>
                <a:gd name="T60" fmla="*/ 2390 w 2570"/>
                <a:gd name="T61" fmla="*/ 1009 h 2266"/>
                <a:gd name="T62" fmla="*/ 2570 w 2570"/>
                <a:gd name="T63" fmla="*/ 805 h 2266"/>
                <a:gd name="T64" fmla="*/ 2342 w 2570"/>
                <a:gd name="T65" fmla="*/ 781 h 2266"/>
                <a:gd name="T66" fmla="*/ 2114 w 2570"/>
                <a:gd name="T67" fmla="*/ 763 h 2266"/>
                <a:gd name="T68" fmla="*/ 2408 w 2570"/>
                <a:gd name="T69" fmla="*/ 433 h 2266"/>
                <a:gd name="T70" fmla="*/ 2426 w 2570"/>
                <a:gd name="T71" fmla="*/ 421 h 2266"/>
                <a:gd name="T72" fmla="*/ 2474 w 2570"/>
                <a:gd name="T73" fmla="*/ 379 h 2266"/>
                <a:gd name="T74" fmla="*/ 2492 w 2570"/>
                <a:gd name="T75" fmla="*/ 355 h 2266"/>
                <a:gd name="T76" fmla="*/ 2474 w 2570"/>
                <a:gd name="T77" fmla="*/ 337 h 2266"/>
                <a:gd name="T78" fmla="*/ 2474 w 2570"/>
                <a:gd name="T79" fmla="*/ 271 h 2266"/>
                <a:gd name="T80" fmla="*/ 2492 w 2570"/>
                <a:gd name="T81" fmla="*/ 192 h 2266"/>
                <a:gd name="T82" fmla="*/ 2504 w 2570"/>
                <a:gd name="T83" fmla="*/ 132 h 2266"/>
                <a:gd name="T84" fmla="*/ 2492 w 2570"/>
                <a:gd name="T85" fmla="*/ 36 h 2266"/>
                <a:gd name="T86" fmla="*/ 2492 w 2570"/>
                <a:gd name="T87" fmla="*/ 24 h 2266"/>
                <a:gd name="T88" fmla="*/ 2102 w 2570"/>
                <a:gd name="T89" fmla="*/ 0 h 2266"/>
                <a:gd name="T90" fmla="*/ 1909 w 2570"/>
                <a:gd name="T91" fmla="*/ 90 h 2266"/>
                <a:gd name="T92" fmla="*/ 1747 w 2570"/>
                <a:gd name="T93" fmla="*/ 535 h 2266"/>
                <a:gd name="T94" fmla="*/ 1711 w 2570"/>
                <a:gd name="T95" fmla="*/ 469 h 2266"/>
                <a:gd name="T96" fmla="*/ 1633 w 2570"/>
                <a:gd name="T97" fmla="*/ 144 h 2266"/>
                <a:gd name="T98" fmla="*/ 1579 w 2570"/>
                <a:gd name="T99" fmla="*/ 0 h 2266"/>
                <a:gd name="T100" fmla="*/ 738 w 2570"/>
                <a:gd name="T101" fmla="*/ 186 h 2266"/>
                <a:gd name="T102" fmla="*/ 756 w 2570"/>
                <a:gd name="T103" fmla="*/ 463 h 226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570" h="2266">
                  <a:moveTo>
                    <a:pt x="756" y="463"/>
                  </a:moveTo>
                  <a:lnTo>
                    <a:pt x="859" y="612"/>
                  </a:lnTo>
                  <a:lnTo>
                    <a:pt x="937" y="720"/>
                  </a:lnTo>
                  <a:lnTo>
                    <a:pt x="1087" y="853"/>
                  </a:lnTo>
                  <a:lnTo>
                    <a:pt x="1105" y="907"/>
                  </a:lnTo>
                  <a:lnTo>
                    <a:pt x="961" y="913"/>
                  </a:lnTo>
                  <a:lnTo>
                    <a:pt x="895" y="901"/>
                  </a:lnTo>
                  <a:lnTo>
                    <a:pt x="786" y="883"/>
                  </a:lnTo>
                  <a:lnTo>
                    <a:pt x="637" y="859"/>
                  </a:lnTo>
                  <a:lnTo>
                    <a:pt x="450" y="931"/>
                  </a:lnTo>
                  <a:lnTo>
                    <a:pt x="306" y="1021"/>
                  </a:lnTo>
                  <a:lnTo>
                    <a:pt x="150" y="1075"/>
                  </a:lnTo>
                  <a:lnTo>
                    <a:pt x="0" y="1153"/>
                  </a:lnTo>
                  <a:lnTo>
                    <a:pt x="78" y="1165"/>
                  </a:lnTo>
                  <a:lnTo>
                    <a:pt x="264" y="1220"/>
                  </a:lnTo>
                  <a:lnTo>
                    <a:pt x="361" y="1256"/>
                  </a:lnTo>
                  <a:lnTo>
                    <a:pt x="367" y="1298"/>
                  </a:lnTo>
                  <a:lnTo>
                    <a:pt x="444" y="1316"/>
                  </a:lnTo>
                  <a:lnTo>
                    <a:pt x="558" y="1400"/>
                  </a:lnTo>
                  <a:lnTo>
                    <a:pt x="697" y="1400"/>
                  </a:lnTo>
                  <a:lnTo>
                    <a:pt x="895" y="1346"/>
                  </a:lnTo>
                  <a:lnTo>
                    <a:pt x="1026" y="1346"/>
                  </a:lnTo>
                  <a:lnTo>
                    <a:pt x="1147" y="1358"/>
                  </a:lnTo>
                  <a:lnTo>
                    <a:pt x="991" y="1412"/>
                  </a:lnTo>
                  <a:lnTo>
                    <a:pt x="804" y="1538"/>
                  </a:lnTo>
                  <a:lnTo>
                    <a:pt x="804" y="1574"/>
                  </a:lnTo>
                  <a:lnTo>
                    <a:pt x="762" y="1645"/>
                  </a:lnTo>
                  <a:lnTo>
                    <a:pt x="726" y="1718"/>
                  </a:lnTo>
                  <a:lnTo>
                    <a:pt x="732" y="1754"/>
                  </a:lnTo>
                  <a:lnTo>
                    <a:pt x="768" y="1742"/>
                  </a:lnTo>
                  <a:lnTo>
                    <a:pt x="829" y="1730"/>
                  </a:lnTo>
                  <a:lnTo>
                    <a:pt x="865" y="1693"/>
                  </a:lnTo>
                  <a:lnTo>
                    <a:pt x="925" y="1663"/>
                  </a:lnTo>
                  <a:lnTo>
                    <a:pt x="991" y="1699"/>
                  </a:lnTo>
                  <a:lnTo>
                    <a:pt x="1087" y="1675"/>
                  </a:lnTo>
                  <a:lnTo>
                    <a:pt x="1135" y="1627"/>
                  </a:lnTo>
                  <a:lnTo>
                    <a:pt x="1147" y="1687"/>
                  </a:lnTo>
                  <a:lnTo>
                    <a:pt x="1183" y="1669"/>
                  </a:lnTo>
                  <a:lnTo>
                    <a:pt x="1333" y="1514"/>
                  </a:lnTo>
                  <a:lnTo>
                    <a:pt x="1399" y="1436"/>
                  </a:lnTo>
                  <a:lnTo>
                    <a:pt x="1526" y="1382"/>
                  </a:lnTo>
                  <a:lnTo>
                    <a:pt x="1615" y="1334"/>
                  </a:lnTo>
                  <a:lnTo>
                    <a:pt x="1627" y="1346"/>
                  </a:lnTo>
                  <a:lnTo>
                    <a:pt x="1645" y="1370"/>
                  </a:lnTo>
                  <a:lnTo>
                    <a:pt x="1669" y="1400"/>
                  </a:lnTo>
                  <a:lnTo>
                    <a:pt x="1681" y="1430"/>
                  </a:lnTo>
                  <a:lnTo>
                    <a:pt x="1687" y="1448"/>
                  </a:lnTo>
                  <a:lnTo>
                    <a:pt x="1699" y="1466"/>
                  </a:lnTo>
                  <a:lnTo>
                    <a:pt x="1729" y="1520"/>
                  </a:lnTo>
                  <a:lnTo>
                    <a:pt x="1747" y="1550"/>
                  </a:lnTo>
                  <a:lnTo>
                    <a:pt x="1766" y="1574"/>
                  </a:lnTo>
                  <a:lnTo>
                    <a:pt x="1772" y="1586"/>
                  </a:lnTo>
                  <a:lnTo>
                    <a:pt x="1778" y="1592"/>
                  </a:lnTo>
                  <a:lnTo>
                    <a:pt x="2124" y="2248"/>
                  </a:lnTo>
                  <a:lnTo>
                    <a:pt x="2215" y="2266"/>
                  </a:lnTo>
                  <a:lnTo>
                    <a:pt x="1693" y="1322"/>
                  </a:lnTo>
                  <a:lnTo>
                    <a:pt x="1723" y="1262"/>
                  </a:lnTo>
                  <a:lnTo>
                    <a:pt x="1861" y="1165"/>
                  </a:lnTo>
                  <a:lnTo>
                    <a:pt x="1988" y="1129"/>
                  </a:lnTo>
                  <a:lnTo>
                    <a:pt x="2173" y="1099"/>
                  </a:lnTo>
                  <a:lnTo>
                    <a:pt x="2318" y="1075"/>
                  </a:lnTo>
                  <a:lnTo>
                    <a:pt x="2390" y="1009"/>
                  </a:lnTo>
                  <a:lnTo>
                    <a:pt x="2570" y="895"/>
                  </a:lnTo>
                  <a:lnTo>
                    <a:pt x="2570" y="805"/>
                  </a:lnTo>
                  <a:lnTo>
                    <a:pt x="2516" y="787"/>
                  </a:lnTo>
                  <a:lnTo>
                    <a:pt x="2342" y="781"/>
                  </a:lnTo>
                  <a:lnTo>
                    <a:pt x="2042" y="871"/>
                  </a:lnTo>
                  <a:lnTo>
                    <a:pt x="2114" y="763"/>
                  </a:lnTo>
                  <a:lnTo>
                    <a:pt x="2264" y="624"/>
                  </a:lnTo>
                  <a:lnTo>
                    <a:pt x="2408" y="433"/>
                  </a:lnTo>
                  <a:lnTo>
                    <a:pt x="2414" y="433"/>
                  </a:lnTo>
                  <a:lnTo>
                    <a:pt x="2426" y="421"/>
                  </a:lnTo>
                  <a:lnTo>
                    <a:pt x="2456" y="397"/>
                  </a:lnTo>
                  <a:lnTo>
                    <a:pt x="2474" y="379"/>
                  </a:lnTo>
                  <a:lnTo>
                    <a:pt x="2486" y="367"/>
                  </a:lnTo>
                  <a:lnTo>
                    <a:pt x="2492" y="355"/>
                  </a:lnTo>
                  <a:lnTo>
                    <a:pt x="2486" y="349"/>
                  </a:lnTo>
                  <a:lnTo>
                    <a:pt x="2474" y="337"/>
                  </a:lnTo>
                  <a:lnTo>
                    <a:pt x="2474" y="307"/>
                  </a:lnTo>
                  <a:lnTo>
                    <a:pt x="2474" y="271"/>
                  </a:lnTo>
                  <a:lnTo>
                    <a:pt x="2480" y="228"/>
                  </a:lnTo>
                  <a:lnTo>
                    <a:pt x="2492" y="192"/>
                  </a:lnTo>
                  <a:lnTo>
                    <a:pt x="2498" y="156"/>
                  </a:lnTo>
                  <a:lnTo>
                    <a:pt x="2504" y="132"/>
                  </a:lnTo>
                  <a:lnTo>
                    <a:pt x="2504" y="126"/>
                  </a:lnTo>
                  <a:lnTo>
                    <a:pt x="2492" y="36"/>
                  </a:lnTo>
                  <a:lnTo>
                    <a:pt x="2492" y="24"/>
                  </a:lnTo>
                  <a:lnTo>
                    <a:pt x="2498" y="0"/>
                  </a:lnTo>
                  <a:lnTo>
                    <a:pt x="2102" y="0"/>
                  </a:lnTo>
                  <a:lnTo>
                    <a:pt x="2006" y="60"/>
                  </a:lnTo>
                  <a:lnTo>
                    <a:pt x="1909" y="90"/>
                  </a:lnTo>
                  <a:lnTo>
                    <a:pt x="1808" y="337"/>
                  </a:lnTo>
                  <a:lnTo>
                    <a:pt x="1747" y="535"/>
                  </a:lnTo>
                  <a:lnTo>
                    <a:pt x="1687" y="588"/>
                  </a:lnTo>
                  <a:lnTo>
                    <a:pt x="1711" y="469"/>
                  </a:lnTo>
                  <a:lnTo>
                    <a:pt x="1687" y="343"/>
                  </a:lnTo>
                  <a:lnTo>
                    <a:pt x="1633" y="144"/>
                  </a:lnTo>
                  <a:lnTo>
                    <a:pt x="1585" y="12"/>
                  </a:lnTo>
                  <a:lnTo>
                    <a:pt x="1579" y="0"/>
                  </a:lnTo>
                  <a:lnTo>
                    <a:pt x="786" y="0"/>
                  </a:lnTo>
                  <a:lnTo>
                    <a:pt x="738" y="186"/>
                  </a:lnTo>
                  <a:lnTo>
                    <a:pt x="756" y="463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037" name="Freeform 8"/>
            <p:cNvSpPr>
              <a:spLocks/>
            </p:cNvSpPr>
            <p:nvPr/>
          </p:nvSpPr>
          <p:spPr bwMode="hidden">
            <a:xfrm>
              <a:off x="3525" y="1"/>
              <a:ext cx="2185" cy="1508"/>
            </a:xfrm>
            <a:custGeom>
              <a:avLst/>
              <a:gdLst>
                <a:gd name="T0" fmla="*/ 1082 w 2176"/>
                <a:gd name="T1" fmla="*/ 791 h 1505"/>
                <a:gd name="T2" fmla="*/ 1250 w 2176"/>
                <a:gd name="T3" fmla="*/ 1261 h 1505"/>
                <a:gd name="T4" fmla="*/ 1004 w 2176"/>
                <a:gd name="T5" fmla="*/ 1217 h 1505"/>
                <a:gd name="T6" fmla="*/ 759 w 2176"/>
                <a:gd name="T7" fmla="*/ 1151 h 1505"/>
                <a:gd name="T8" fmla="*/ 466 w 2176"/>
                <a:gd name="T9" fmla="*/ 1133 h 1505"/>
                <a:gd name="T10" fmla="*/ 0 w 2176"/>
                <a:gd name="T11" fmla="*/ 1103 h 1505"/>
                <a:gd name="T12" fmla="*/ 30 w 2176"/>
                <a:gd name="T13" fmla="*/ 1139 h 1505"/>
                <a:gd name="T14" fmla="*/ 520 w 2176"/>
                <a:gd name="T15" fmla="*/ 1157 h 1505"/>
                <a:gd name="T16" fmla="*/ 813 w 2176"/>
                <a:gd name="T17" fmla="*/ 1211 h 1505"/>
                <a:gd name="T18" fmla="*/ 1190 w 2176"/>
                <a:gd name="T19" fmla="*/ 1337 h 1505"/>
                <a:gd name="T20" fmla="*/ 1125 w 2176"/>
                <a:gd name="T21" fmla="*/ 1355 h 1505"/>
                <a:gd name="T22" fmla="*/ 747 w 2176"/>
                <a:gd name="T23" fmla="*/ 1541 h 1505"/>
                <a:gd name="T24" fmla="*/ 801 w 2176"/>
                <a:gd name="T25" fmla="*/ 1517 h 1505"/>
                <a:gd name="T26" fmla="*/ 909 w 2176"/>
                <a:gd name="T27" fmla="*/ 1475 h 1505"/>
                <a:gd name="T28" fmla="*/ 1070 w 2176"/>
                <a:gd name="T29" fmla="*/ 1391 h 1505"/>
                <a:gd name="T30" fmla="*/ 1274 w 2176"/>
                <a:gd name="T31" fmla="*/ 1331 h 1505"/>
                <a:gd name="T32" fmla="*/ 1327 w 2176"/>
                <a:gd name="T33" fmla="*/ 1247 h 1505"/>
                <a:gd name="T34" fmla="*/ 1716 w 2176"/>
                <a:gd name="T35" fmla="*/ 1067 h 1505"/>
                <a:gd name="T36" fmla="*/ 2027 w 2176"/>
                <a:gd name="T37" fmla="*/ 977 h 1505"/>
                <a:gd name="T38" fmla="*/ 2284 w 2176"/>
                <a:gd name="T39" fmla="*/ 845 h 1505"/>
                <a:gd name="T40" fmla="*/ 2057 w 2176"/>
                <a:gd name="T41" fmla="*/ 935 h 1505"/>
                <a:gd name="T42" fmla="*/ 1740 w 2176"/>
                <a:gd name="T43" fmla="*/ 1013 h 1505"/>
                <a:gd name="T44" fmla="*/ 1411 w 2176"/>
                <a:gd name="T45" fmla="*/ 1175 h 1505"/>
                <a:gd name="T46" fmla="*/ 1573 w 2176"/>
                <a:gd name="T47" fmla="*/ 929 h 1505"/>
                <a:gd name="T48" fmla="*/ 1704 w 2176"/>
                <a:gd name="T49" fmla="*/ 557 h 1505"/>
                <a:gd name="T50" fmla="*/ 1825 w 2176"/>
                <a:gd name="T51" fmla="*/ 384 h 1505"/>
                <a:gd name="T52" fmla="*/ 2077 w 2176"/>
                <a:gd name="T53" fmla="*/ 60 h 1505"/>
                <a:gd name="T54" fmla="*/ 2104 w 2176"/>
                <a:gd name="T55" fmla="*/ 0 h 1505"/>
                <a:gd name="T56" fmla="*/ 2070 w 2176"/>
                <a:gd name="T57" fmla="*/ 0 h 1505"/>
                <a:gd name="T58" fmla="*/ 1680 w 2176"/>
                <a:gd name="T59" fmla="*/ 492 h 1505"/>
                <a:gd name="T60" fmla="*/ 1549 w 2176"/>
                <a:gd name="T61" fmla="*/ 911 h 1505"/>
                <a:gd name="T62" fmla="*/ 1315 w 2176"/>
                <a:gd name="T63" fmla="*/ 1199 h 1505"/>
                <a:gd name="T64" fmla="*/ 1190 w 2176"/>
                <a:gd name="T65" fmla="*/ 929 h 1505"/>
                <a:gd name="T66" fmla="*/ 1058 w 2176"/>
                <a:gd name="T67" fmla="*/ 552 h 1505"/>
                <a:gd name="T68" fmla="*/ 933 w 2176"/>
                <a:gd name="T69" fmla="*/ 222 h 1505"/>
                <a:gd name="T70" fmla="*/ 825 w 2176"/>
                <a:gd name="T71" fmla="*/ 0 h 1505"/>
                <a:gd name="T72" fmla="*/ 789 w 2176"/>
                <a:gd name="T73" fmla="*/ 0 h 1505"/>
                <a:gd name="T74" fmla="*/ 951 w 2176"/>
                <a:gd name="T75" fmla="*/ 366 h 1505"/>
                <a:gd name="T76" fmla="*/ 1082 w 2176"/>
                <a:gd name="T77" fmla="*/ 791 h 1505"/>
                <a:gd name="T78" fmla="*/ 1082 w 2176"/>
                <a:gd name="T79" fmla="*/ 791 h 150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2176" h="1505">
                  <a:moveTo>
                    <a:pt x="1034" y="767"/>
                  </a:moveTo>
                  <a:lnTo>
                    <a:pt x="1190" y="1235"/>
                  </a:lnTo>
                  <a:lnTo>
                    <a:pt x="956" y="1193"/>
                  </a:lnTo>
                  <a:lnTo>
                    <a:pt x="723" y="1127"/>
                  </a:lnTo>
                  <a:lnTo>
                    <a:pt x="442" y="1109"/>
                  </a:lnTo>
                  <a:lnTo>
                    <a:pt x="0" y="1079"/>
                  </a:lnTo>
                  <a:lnTo>
                    <a:pt x="30" y="1115"/>
                  </a:lnTo>
                  <a:lnTo>
                    <a:pt x="496" y="1133"/>
                  </a:lnTo>
                  <a:lnTo>
                    <a:pt x="777" y="1187"/>
                  </a:lnTo>
                  <a:lnTo>
                    <a:pt x="1130" y="1301"/>
                  </a:lnTo>
                  <a:lnTo>
                    <a:pt x="1070" y="1319"/>
                  </a:lnTo>
                  <a:lnTo>
                    <a:pt x="711" y="1505"/>
                  </a:lnTo>
                  <a:lnTo>
                    <a:pt x="765" y="1481"/>
                  </a:lnTo>
                  <a:lnTo>
                    <a:pt x="861" y="1439"/>
                  </a:lnTo>
                  <a:lnTo>
                    <a:pt x="1022" y="1355"/>
                  </a:lnTo>
                  <a:lnTo>
                    <a:pt x="1214" y="1295"/>
                  </a:lnTo>
                  <a:lnTo>
                    <a:pt x="1267" y="1223"/>
                  </a:lnTo>
                  <a:lnTo>
                    <a:pt x="1632" y="1043"/>
                  </a:lnTo>
                  <a:lnTo>
                    <a:pt x="1931" y="953"/>
                  </a:lnTo>
                  <a:lnTo>
                    <a:pt x="2176" y="821"/>
                  </a:lnTo>
                  <a:lnTo>
                    <a:pt x="1961" y="911"/>
                  </a:lnTo>
                  <a:lnTo>
                    <a:pt x="1656" y="989"/>
                  </a:lnTo>
                  <a:lnTo>
                    <a:pt x="1339" y="1151"/>
                  </a:lnTo>
                  <a:lnTo>
                    <a:pt x="1501" y="905"/>
                  </a:lnTo>
                  <a:lnTo>
                    <a:pt x="1620" y="545"/>
                  </a:lnTo>
                  <a:lnTo>
                    <a:pt x="1740" y="372"/>
                  </a:lnTo>
                  <a:lnTo>
                    <a:pt x="1979" y="60"/>
                  </a:lnTo>
                  <a:lnTo>
                    <a:pt x="2003" y="0"/>
                  </a:lnTo>
                  <a:lnTo>
                    <a:pt x="1973" y="0"/>
                  </a:lnTo>
                  <a:lnTo>
                    <a:pt x="1596" y="480"/>
                  </a:lnTo>
                  <a:lnTo>
                    <a:pt x="1477" y="887"/>
                  </a:lnTo>
                  <a:lnTo>
                    <a:pt x="1255" y="1175"/>
                  </a:lnTo>
                  <a:lnTo>
                    <a:pt x="1130" y="905"/>
                  </a:lnTo>
                  <a:lnTo>
                    <a:pt x="1010" y="540"/>
                  </a:lnTo>
                  <a:lnTo>
                    <a:pt x="885" y="222"/>
                  </a:lnTo>
                  <a:lnTo>
                    <a:pt x="789" y="0"/>
                  </a:lnTo>
                  <a:lnTo>
                    <a:pt x="753" y="0"/>
                  </a:lnTo>
                  <a:lnTo>
                    <a:pt x="903" y="354"/>
                  </a:lnTo>
                  <a:lnTo>
                    <a:pt x="1034" y="767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038" name="Freeform 9"/>
            <p:cNvSpPr>
              <a:spLocks/>
            </p:cNvSpPr>
            <p:nvPr/>
          </p:nvSpPr>
          <p:spPr bwMode="hidden">
            <a:xfrm>
              <a:off x="0" y="649"/>
              <a:ext cx="816" cy="806"/>
            </a:xfrm>
            <a:custGeom>
              <a:avLst/>
              <a:gdLst>
                <a:gd name="T0" fmla="*/ 173 w 813"/>
                <a:gd name="T1" fmla="*/ 576 h 804"/>
                <a:gd name="T2" fmla="*/ 341 w 813"/>
                <a:gd name="T3" fmla="*/ 450 h 804"/>
                <a:gd name="T4" fmla="*/ 670 w 813"/>
                <a:gd name="T5" fmla="*/ 228 h 804"/>
                <a:gd name="T6" fmla="*/ 849 w 813"/>
                <a:gd name="T7" fmla="*/ 0 h 804"/>
                <a:gd name="T8" fmla="*/ 711 w 813"/>
                <a:gd name="T9" fmla="*/ 150 h 804"/>
                <a:gd name="T10" fmla="*/ 156 w 813"/>
                <a:gd name="T11" fmla="*/ 516 h 804"/>
                <a:gd name="T12" fmla="*/ 0 w 813"/>
                <a:gd name="T13" fmla="*/ 756 h 804"/>
                <a:gd name="T14" fmla="*/ 0 w 813"/>
                <a:gd name="T15" fmla="*/ 828 h 804"/>
                <a:gd name="T16" fmla="*/ 173 w 813"/>
                <a:gd name="T17" fmla="*/ 576 h 804"/>
                <a:gd name="T18" fmla="*/ 173 w 813"/>
                <a:gd name="T19" fmla="*/ 576 h 8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13" h="804">
                  <a:moveTo>
                    <a:pt x="161" y="564"/>
                  </a:moveTo>
                  <a:lnTo>
                    <a:pt x="329" y="438"/>
                  </a:lnTo>
                  <a:lnTo>
                    <a:pt x="646" y="216"/>
                  </a:lnTo>
                  <a:lnTo>
                    <a:pt x="813" y="0"/>
                  </a:lnTo>
                  <a:lnTo>
                    <a:pt x="676" y="150"/>
                  </a:lnTo>
                  <a:lnTo>
                    <a:pt x="144" y="504"/>
                  </a:lnTo>
                  <a:lnTo>
                    <a:pt x="0" y="732"/>
                  </a:lnTo>
                  <a:lnTo>
                    <a:pt x="0" y="804"/>
                  </a:lnTo>
                  <a:lnTo>
                    <a:pt x="161" y="564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039" name="Freeform 10"/>
            <p:cNvSpPr>
              <a:spLocks/>
            </p:cNvSpPr>
            <p:nvPr/>
          </p:nvSpPr>
          <p:spPr bwMode="hidden">
            <a:xfrm>
              <a:off x="0" y="1545"/>
              <a:ext cx="762" cy="107"/>
            </a:xfrm>
            <a:custGeom>
              <a:avLst/>
              <a:gdLst>
                <a:gd name="T0" fmla="*/ 484 w 759"/>
                <a:gd name="T1" fmla="*/ 66 h 107"/>
                <a:gd name="T2" fmla="*/ 795 w 759"/>
                <a:gd name="T3" fmla="*/ 0 h 107"/>
                <a:gd name="T4" fmla="*/ 520 w 759"/>
                <a:gd name="T5" fmla="*/ 36 h 107"/>
                <a:gd name="T6" fmla="*/ 150 w 759"/>
                <a:gd name="T7" fmla="*/ 48 h 107"/>
                <a:gd name="T8" fmla="*/ 0 w 759"/>
                <a:gd name="T9" fmla="*/ 78 h 107"/>
                <a:gd name="T10" fmla="*/ 0 w 759"/>
                <a:gd name="T11" fmla="*/ 107 h 107"/>
                <a:gd name="T12" fmla="*/ 96 w 759"/>
                <a:gd name="T13" fmla="*/ 89 h 107"/>
                <a:gd name="T14" fmla="*/ 484 w 759"/>
                <a:gd name="T15" fmla="*/ 66 h 107"/>
                <a:gd name="T16" fmla="*/ 484 w 759"/>
                <a:gd name="T17" fmla="*/ 66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59" h="107">
                  <a:moveTo>
                    <a:pt x="460" y="66"/>
                  </a:moveTo>
                  <a:lnTo>
                    <a:pt x="759" y="0"/>
                  </a:lnTo>
                  <a:lnTo>
                    <a:pt x="496" y="36"/>
                  </a:lnTo>
                  <a:lnTo>
                    <a:pt x="138" y="48"/>
                  </a:lnTo>
                  <a:lnTo>
                    <a:pt x="0" y="78"/>
                  </a:lnTo>
                  <a:lnTo>
                    <a:pt x="0" y="107"/>
                  </a:lnTo>
                  <a:lnTo>
                    <a:pt x="96" y="89"/>
                  </a:lnTo>
                  <a:lnTo>
                    <a:pt x="460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040" name="Freeform 11"/>
            <p:cNvSpPr>
              <a:spLocks/>
            </p:cNvSpPr>
            <p:nvPr/>
          </p:nvSpPr>
          <p:spPr bwMode="hidden">
            <a:xfrm>
              <a:off x="2314" y="3431"/>
              <a:ext cx="3182" cy="745"/>
            </a:xfrm>
            <a:custGeom>
              <a:avLst/>
              <a:gdLst>
                <a:gd name="T0" fmla="*/ 1459 w 3169"/>
                <a:gd name="T1" fmla="*/ 251 h 743"/>
                <a:gd name="T2" fmla="*/ 1818 w 3169"/>
                <a:gd name="T3" fmla="*/ 245 h 743"/>
                <a:gd name="T4" fmla="*/ 2195 w 3169"/>
                <a:gd name="T5" fmla="*/ 263 h 743"/>
                <a:gd name="T6" fmla="*/ 2631 w 3169"/>
                <a:gd name="T7" fmla="*/ 245 h 743"/>
                <a:gd name="T8" fmla="*/ 3327 w 3169"/>
                <a:gd name="T9" fmla="*/ 216 h 743"/>
                <a:gd name="T10" fmla="*/ 3271 w 3169"/>
                <a:gd name="T11" fmla="*/ 198 h 743"/>
                <a:gd name="T12" fmla="*/ 2542 w 3169"/>
                <a:gd name="T13" fmla="*/ 233 h 743"/>
                <a:gd name="T14" fmla="*/ 2102 w 3169"/>
                <a:gd name="T15" fmla="*/ 233 h 743"/>
                <a:gd name="T16" fmla="*/ 1531 w 3169"/>
                <a:gd name="T17" fmla="*/ 198 h 743"/>
                <a:gd name="T18" fmla="*/ 1620 w 3169"/>
                <a:gd name="T19" fmla="*/ 168 h 743"/>
                <a:gd name="T20" fmla="*/ 2142 w 3169"/>
                <a:gd name="T21" fmla="*/ 0 h 743"/>
                <a:gd name="T22" fmla="*/ 2057 w 3169"/>
                <a:gd name="T23" fmla="*/ 24 h 743"/>
                <a:gd name="T24" fmla="*/ 1932 w 3169"/>
                <a:gd name="T25" fmla="*/ 66 h 743"/>
                <a:gd name="T26" fmla="*/ 1686 w 3169"/>
                <a:gd name="T27" fmla="*/ 138 h 743"/>
                <a:gd name="T28" fmla="*/ 1410 w 3169"/>
                <a:gd name="T29" fmla="*/ 210 h 743"/>
                <a:gd name="T30" fmla="*/ 1328 w 3169"/>
                <a:gd name="T31" fmla="*/ 263 h 743"/>
                <a:gd name="T32" fmla="*/ 801 w 3169"/>
                <a:gd name="T33" fmla="*/ 425 h 743"/>
                <a:gd name="T34" fmla="*/ 347 w 3169"/>
                <a:gd name="T35" fmla="*/ 515 h 743"/>
                <a:gd name="T36" fmla="*/ 0 w 3169"/>
                <a:gd name="T37" fmla="*/ 641 h 743"/>
                <a:gd name="T38" fmla="*/ 311 w 3169"/>
                <a:gd name="T39" fmla="*/ 551 h 743"/>
                <a:gd name="T40" fmla="*/ 771 w 3169"/>
                <a:gd name="T41" fmla="*/ 461 h 743"/>
                <a:gd name="T42" fmla="*/ 1238 w 3169"/>
                <a:gd name="T43" fmla="*/ 323 h 743"/>
                <a:gd name="T44" fmla="*/ 1029 w 3169"/>
                <a:gd name="T45" fmla="*/ 503 h 743"/>
                <a:gd name="T46" fmla="*/ 915 w 3169"/>
                <a:gd name="T47" fmla="*/ 767 h 743"/>
                <a:gd name="T48" fmla="*/ 909 w 3169"/>
                <a:gd name="T49" fmla="*/ 767 h 743"/>
                <a:gd name="T50" fmla="*/ 981 w 3169"/>
                <a:gd name="T51" fmla="*/ 767 h 743"/>
                <a:gd name="T52" fmla="*/ 1070 w 3169"/>
                <a:gd name="T53" fmla="*/ 509 h 743"/>
                <a:gd name="T54" fmla="*/ 1360 w 3169"/>
                <a:gd name="T55" fmla="*/ 293 h 743"/>
                <a:gd name="T56" fmla="*/ 1606 w 3169"/>
                <a:gd name="T57" fmla="*/ 461 h 743"/>
                <a:gd name="T58" fmla="*/ 1857 w 3169"/>
                <a:gd name="T59" fmla="*/ 701 h 743"/>
                <a:gd name="T60" fmla="*/ 1950 w 3169"/>
                <a:gd name="T61" fmla="*/ 767 h 743"/>
                <a:gd name="T62" fmla="*/ 2015 w 3169"/>
                <a:gd name="T63" fmla="*/ 767 h 743"/>
                <a:gd name="T64" fmla="*/ 1776 w 3169"/>
                <a:gd name="T65" fmla="*/ 539 h 743"/>
                <a:gd name="T66" fmla="*/ 1459 w 3169"/>
                <a:gd name="T67" fmla="*/ 251 h 743"/>
                <a:gd name="T68" fmla="*/ 1459 w 3169"/>
                <a:gd name="T69" fmla="*/ 251 h 74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169" h="743">
                  <a:moveTo>
                    <a:pt x="1387" y="239"/>
                  </a:moveTo>
                  <a:lnTo>
                    <a:pt x="1734" y="233"/>
                  </a:lnTo>
                  <a:lnTo>
                    <a:pt x="2087" y="251"/>
                  </a:lnTo>
                  <a:lnTo>
                    <a:pt x="2505" y="233"/>
                  </a:lnTo>
                  <a:lnTo>
                    <a:pt x="3169" y="204"/>
                  </a:lnTo>
                  <a:lnTo>
                    <a:pt x="3115" y="186"/>
                  </a:lnTo>
                  <a:lnTo>
                    <a:pt x="2422" y="221"/>
                  </a:lnTo>
                  <a:lnTo>
                    <a:pt x="2003" y="221"/>
                  </a:lnTo>
                  <a:lnTo>
                    <a:pt x="1459" y="186"/>
                  </a:lnTo>
                  <a:lnTo>
                    <a:pt x="1543" y="168"/>
                  </a:lnTo>
                  <a:lnTo>
                    <a:pt x="2039" y="0"/>
                  </a:lnTo>
                  <a:lnTo>
                    <a:pt x="1961" y="24"/>
                  </a:lnTo>
                  <a:lnTo>
                    <a:pt x="1836" y="66"/>
                  </a:lnTo>
                  <a:lnTo>
                    <a:pt x="1602" y="138"/>
                  </a:lnTo>
                  <a:lnTo>
                    <a:pt x="1339" y="198"/>
                  </a:lnTo>
                  <a:lnTo>
                    <a:pt x="1268" y="251"/>
                  </a:lnTo>
                  <a:lnTo>
                    <a:pt x="765" y="413"/>
                  </a:lnTo>
                  <a:lnTo>
                    <a:pt x="335" y="503"/>
                  </a:lnTo>
                  <a:lnTo>
                    <a:pt x="0" y="617"/>
                  </a:lnTo>
                  <a:lnTo>
                    <a:pt x="299" y="539"/>
                  </a:lnTo>
                  <a:lnTo>
                    <a:pt x="735" y="449"/>
                  </a:lnTo>
                  <a:lnTo>
                    <a:pt x="1178" y="311"/>
                  </a:lnTo>
                  <a:lnTo>
                    <a:pt x="981" y="491"/>
                  </a:lnTo>
                  <a:lnTo>
                    <a:pt x="867" y="743"/>
                  </a:lnTo>
                  <a:lnTo>
                    <a:pt x="861" y="743"/>
                  </a:lnTo>
                  <a:lnTo>
                    <a:pt x="933" y="743"/>
                  </a:lnTo>
                  <a:lnTo>
                    <a:pt x="1022" y="497"/>
                  </a:lnTo>
                  <a:lnTo>
                    <a:pt x="1297" y="281"/>
                  </a:lnTo>
                  <a:lnTo>
                    <a:pt x="1531" y="449"/>
                  </a:lnTo>
                  <a:lnTo>
                    <a:pt x="1770" y="677"/>
                  </a:lnTo>
                  <a:lnTo>
                    <a:pt x="1854" y="743"/>
                  </a:lnTo>
                  <a:lnTo>
                    <a:pt x="1919" y="743"/>
                  </a:lnTo>
                  <a:lnTo>
                    <a:pt x="1692" y="527"/>
                  </a:lnTo>
                  <a:lnTo>
                    <a:pt x="1387" y="239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041" name="Rectangle 12"/>
            <p:cNvSpPr>
              <a:spLocks noChangeArrowheads="1"/>
            </p:cNvSpPr>
            <p:nvPr/>
          </p:nvSpPr>
          <p:spPr bwMode="hidden">
            <a:xfrm>
              <a:off x="192" y="127"/>
              <a:ext cx="1" cy="1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042" name="Rectangle 13"/>
            <p:cNvSpPr>
              <a:spLocks noChangeArrowheads="1"/>
            </p:cNvSpPr>
            <p:nvPr/>
          </p:nvSpPr>
          <p:spPr bwMode="hidden">
            <a:xfrm>
              <a:off x="204" y="131"/>
              <a:ext cx="1" cy="1"/>
            </a:xfrm>
            <a:prstGeom prst="rect">
              <a:avLst/>
            </a:prstGeom>
            <a:solidFill>
              <a:srgbClr val="9A1E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4286" name="Freeform 14"/>
            <p:cNvSpPr>
              <a:spLocks/>
            </p:cNvSpPr>
            <p:nvPr/>
          </p:nvSpPr>
          <p:spPr bwMode="hidden">
            <a:xfrm>
              <a:off x="0" y="4032"/>
              <a:ext cx="5760" cy="288"/>
            </a:xfrm>
            <a:custGeom>
              <a:avLst/>
              <a:gdLst/>
              <a:ahLst/>
              <a:cxnLst>
                <a:cxn ang="0">
                  <a:pos x="5740" y="288"/>
                </a:cxn>
                <a:cxn ang="0">
                  <a:pos x="0" y="288"/>
                </a:cxn>
                <a:cxn ang="0">
                  <a:pos x="0" y="0"/>
                </a:cxn>
                <a:cxn ang="0">
                  <a:pos x="5740" y="0"/>
                </a:cxn>
                <a:cxn ang="0">
                  <a:pos x="5740" y="288"/>
                </a:cxn>
                <a:cxn ang="0">
                  <a:pos x="5740" y="288"/>
                </a:cxn>
              </a:cxnLst>
              <a:rect l="0" t="0" r="r" b="b"/>
              <a:pathLst>
                <a:path w="5740" h="288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>
                <a:cs typeface="+mn-cs"/>
              </a:endParaRPr>
            </a:p>
          </p:txBody>
        </p:sp>
        <p:sp>
          <p:nvSpPr>
            <p:cNvPr id="54287" name="Freeform 15"/>
            <p:cNvSpPr>
              <a:spLocks/>
            </p:cNvSpPr>
            <p:nvPr/>
          </p:nvSpPr>
          <p:spPr bwMode="hidden">
            <a:xfrm>
              <a:off x="0" y="4032"/>
              <a:ext cx="5760" cy="336"/>
            </a:xfrm>
            <a:custGeom>
              <a:avLst/>
              <a:gdLst/>
              <a:ahLst/>
              <a:cxnLst>
                <a:cxn ang="0">
                  <a:pos x="5740" y="288"/>
                </a:cxn>
                <a:cxn ang="0">
                  <a:pos x="0" y="288"/>
                </a:cxn>
                <a:cxn ang="0">
                  <a:pos x="0" y="0"/>
                </a:cxn>
                <a:cxn ang="0">
                  <a:pos x="5740" y="0"/>
                </a:cxn>
                <a:cxn ang="0">
                  <a:pos x="5740" y="288"/>
                </a:cxn>
                <a:cxn ang="0">
                  <a:pos x="5740" y="288"/>
                </a:cxn>
              </a:cxnLst>
              <a:rect l="0" t="0" r="r" b="b"/>
              <a:pathLst>
                <a:path w="5740" h="288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>
                <a:cs typeface="+mn-cs"/>
              </a:endParaRPr>
            </a:p>
          </p:txBody>
        </p:sp>
        <p:sp>
          <p:nvSpPr>
            <p:cNvPr id="54288" name="Freeform 16"/>
            <p:cNvSpPr>
              <a:spLocks/>
            </p:cNvSpPr>
            <p:nvPr/>
          </p:nvSpPr>
          <p:spPr bwMode="hidden">
            <a:xfrm>
              <a:off x="0" y="0"/>
              <a:ext cx="5760" cy="288"/>
            </a:xfrm>
            <a:custGeom>
              <a:avLst/>
              <a:gdLst/>
              <a:ahLst/>
              <a:cxnLst>
                <a:cxn ang="0">
                  <a:pos x="5740" y="288"/>
                </a:cxn>
                <a:cxn ang="0">
                  <a:pos x="0" y="288"/>
                </a:cxn>
                <a:cxn ang="0">
                  <a:pos x="0" y="0"/>
                </a:cxn>
                <a:cxn ang="0">
                  <a:pos x="5740" y="0"/>
                </a:cxn>
                <a:cxn ang="0">
                  <a:pos x="5740" y="288"/>
                </a:cxn>
                <a:cxn ang="0">
                  <a:pos x="5740" y="288"/>
                </a:cxn>
              </a:cxnLst>
              <a:rect l="0" t="0" r="r" b="b"/>
              <a:pathLst>
                <a:path w="5740" h="288">
                  <a:moveTo>
                    <a:pt x="5740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288"/>
                  </a:lnTo>
                  <a:lnTo>
                    <a:pt x="5740" y="288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56078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>
                <a:cs typeface="+mn-cs"/>
              </a:endParaRPr>
            </a:p>
          </p:txBody>
        </p:sp>
        <p:sp>
          <p:nvSpPr>
            <p:cNvPr id="1046" name="Freeform 17"/>
            <p:cNvSpPr>
              <a:spLocks/>
            </p:cNvSpPr>
            <p:nvPr/>
          </p:nvSpPr>
          <p:spPr bwMode="hidden">
            <a:xfrm>
              <a:off x="509" y="229"/>
              <a:ext cx="3188" cy="2024"/>
            </a:xfrm>
            <a:custGeom>
              <a:avLst/>
              <a:gdLst>
                <a:gd name="T0" fmla="*/ 871 w 3188"/>
                <a:gd name="T1" fmla="*/ 1423 h 2024"/>
                <a:gd name="T2" fmla="*/ 907 w 3188"/>
                <a:gd name="T3" fmla="*/ 1393 h 2024"/>
                <a:gd name="T4" fmla="*/ 991 w 3188"/>
                <a:gd name="T5" fmla="*/ 1320 h 2024"/>
                <a:gd name="T6" fmla="*/ 1033 w 3188"/>
                <a:gd name="T7" fmla="*/ 1297 h 2024"/>
                <a:gd name="T8" fmla="*/ 1086 w 3188"/>
                <a:gd name="T9" fmla="*/ 1249 h 2024"/>
                <a:gd name="T10" fmla="*/ 1123 w 3188"/>
                <a:gd name="T11" fmla="*/ 1219 h 2024"/>
                <a:gd name="T12" fmla="*/ 1057 w 3188"/>
                <a:gd name="T13" fmla="*/ 1153 h 2024"/>
                <a:gd name="T14" fmla="*/ 877 w 3188"/>
                <a:gd name="T15" fmla="*/ 1021 h 2024"/>
                <a:gd name="T16" fmla="*/ 655 w 3188"/>
                <a:gd name="T17" fmla="*/ 907 h 2024"/>
                <a:gd name="T18" fmla="*/ 655 w 3188"/>
                <a:gd name="T19" fmla="*/ 846 h 2024"/>
                <a:gd name="T20" fmla="*/ 643 w 3188"/>
                <a:gd name="T21" fmla="*/ 708 h 2024"/>
                <a:gd name="T22" fmla="*/ 552 w 3188"/>
                <a:gd name="T23" fmla="*/ 642 h 2024"/>
                <a:gd name="T24" fmla="*/ 510 w 3188"/>
                <a:gd name="T25" fmla="*/ 570 h 2024"/>
                <a:gd name="T26" fmla="*/ 637 w 3188"/>
                <a:gd name="T27" fmla="*/ 564 h 2024"/>
                <a:gd name="T28" fmla="*/ 763 w 3188"/>
                <a:gd name="T29" fmla="*/ 570 h 2024"/>
                <a:gd name="T30" fmla="*/ 1091 w 3188"/>
                <a:gd name="T31" fmla="*/ 850 h 2024"/>
                <a:gd name="T32" fmla="*/ 1009 w 3188"/>
                <a:gd name="T33" fmla="*/ 566 h 2024"/>
                <a:gd name="T34" fmla="*/ 1054 w 3188"/>
                <a:gd name="T35" fmla="*/ 265 h 2024"/>
                <a:gd name="T36" fmla="*/ 1249 w 3188"/>
                <a:gd name="T37" fmla="*/ 0 h 2024"/>
                <a:gd name="T38" fmla="*/ 1466 w 3188"/>
                <a:gd name="T39" fmla="*/ 292 h 2024"/>
                <a:gd name="T40" fmla="*/ 1475 w 3188"/>
                <a:gd name="T41" fmla="*/ 548 h 2024"/>
                <a:gd name="T42" fmla="*/ 1567 w 3188"/>
                <a:gd name="T43" fmla="*/ 630 h 2024"/>
                <a:gd name="T44" fmla="*/ 1795 w 3188"/>
                <a:gd name="T45" fmla="*/ 365 h 2024"/>
                <a:gd name="T46" fmla="*/ 2245 w 3188"/>
                <a:gd name="T47" fmla="*/ 150 h 2024"/>
                <a:gd name="T48" fmla="*/ 2618 w 3188"/>
                <a:gd name="T49" fmla="*/ 180 h 2024"/>
                <a:gd name="T50" fmla="*/ 3050 w 3188"/>
                <a:gd name="T51" fmla="*/ 150 h 2024"/>
                <a:gd name="T52" fmla="*/ 3140 w 3188"/>
                <a:gd name="T53" fmla="*/ 210 h 2024"/>
                <a:gd name="T54" fmla="*/ 2990 w 3188"/>
                <a:gd name="T55" fmla="*/ 210 h 2024"/>
                <a:gd name="T56" fmla="*/ 2834 w 3188"/>
                <a:gd name="T57" fmla="*/ 377 h 2024"/>
                <a:gd name="T58" fmla="*/ 2702 w 3188"/>
                <a:gd name="T59" fmla="*/ 648 h 2024"/>
                <a:gd name="T60" fmla="*/ 2582 w 3188"/>
                <a:gd name="T61" fmla="*/ 828 h 2024"/>
                <a:gd name="T62" fmla="*/ 2234 w 3188"/>
                <a:gd name="T63" fmla="*/ 1009 h 2024"/>
                <a:gd name="T64" fmla="*/ 1963 w 3188"/>
                <a:gd name="T65" fmla="*/ 1075 h 2024"/>
                <a:gd name="T66" fmla="*/ 2257 w 3188"/>
                <a:gd name="T67" fmla="*/ 1111 h 2024"/>
                <a:gd name="T68" fmla="*/ 2600 w 3188"/>
                <a:gd name="T69" fmla="*/ 1207 h 2024"/>
                <a:gd name="T70" fmla="*/ 2894 w 3188"/>
                <a:gd name="T71" fmla="*/ 1441 h 2024"/>
                <a:gd name="T72" fmla="*/ 3122 w 3188"/>
                <a:gd name="T73" fmla="*/ 1555 h 2024"/>
                <a:gd name="T74" fmla="*/ 3032 w 3188"/>
                <a:gd name="T75" fmla="*/ 1585 h 2024"/>
                <a:gd name="T76" fmla="*/ 3008 w 3188"/>
                <a:gd name="T77" fmla="*/ 1591 h 2024"/>
                <a:gd name="T78" fmla="*/ 2960 w 3188"/>
                <a:gd name="T79" fmla="*/ 1597 h 2024"/>
                <a:gd name="T80" fmla="*/ 2882 w 3188"/>
                <a:gd name="T81" fmla="*/ 1609 h 2024"/>
                <a:gd name="T82" fmla="*/ 2846 w 3188"/>
                <a:gd name="T83" fmla="*/ 1609 h 2024"/>
                <a:gd name="T84" fmla="*/ 2774 w 3188"/>
                <a:gd name="T85" fmla="*/ 1615 h 2024"/>
                <a:gd name="T86" fmla="*/ 2726 w 3188"/>
                <a:gd name="T87" fmla="*/ 1621 h 2024"/>
                <a:gd name="T88" fmla="*/ 2708 w 3188"/>
                <a:gd name="T89" fmla="*/ 1621 h 2024"/>
                <a:gd name="T90" fmla="*/ 2594 w 3188"/>
                <a:gd name="T91" fmla="*/ 1657 h 2024"/>
                <a:gd name="T92" fmla="*/ 2533 w 3188"/>
                <a:gd name="T93" fmla="*/ 1663 h 2024"/>
                <a:gd name="T94" fmla="*/ 2444 w 3188"/>
                <a:gd name="T95" fmla="*/ 1675 h 2024"/>
                <a:gd name="T96" fmla="*/ 2378 w 3188"/>
                <a:gd name="T97" fmla="*/ 1687 h 2024"/>
                <a:gd name="T98" fmla="*/ 2360 w 3188"/>
                <a:gd name="T99" fmla="*/ 1705 h 2024"/>
                <a:gd name="T100" fmla="*/ 2305 w 3188"/>
                <a:gd name="T101" fmla="*/ 1687 h 2024"/>
                <a:gd name="T102" fmla="*/ 2263 w 3188"/>
                <a:gd name="T103" fmla="*/ 1663 h 2024"/>
                <a:gd name="T104" fmla="*/ 2017 w 3188"/>
                <a:gd name="T105" fmla="*/ 1585 h 2024"/>
                <a:gd name="T106" fmla="*/ 1711 w 3188"/>
                <a:gd name="T107" fmla="*/ 1453 h 2024"/>
                <a:gd name="T108" fmla="*/ 1880 w 3188"/>
                <a:gd name="T109" fmla="*/ 1844 h 2024"/>
                <a:gd name="T110" fmla="*/ 1771 w 3188"/>
                <a:gd name="T111" fmla="*/ 1922 h 2024"/>
                <a:gd name="T112" fmla="*/ 1531 w 3188"/>
                <a:gd name="T113" fmla="*/ 1753 h 2024"/>
                <a:gd name="T114" fmla="*/ 1411 w 3188"/>
                <a:gd name="T115" fmla="*/ 1477 h 2024"/>
                <a:gd name="T116" fmla="*/ 1219 w 3188"/>
                <a:gd name="T117" fmla="*/ 1291 h 2024"/>
                <a:gd name="T118" fmla="*/ 127 w 3188"/>
                <a:gd name="T119" fmla="*/ 2006 h 2024"/>
                <a:gd name="T120" fmla="*/ 865 w 3188"/>
                <a:gd name="T121" fmla="*/ 1429 h 202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3188" h="2024">
                  <a:moveTo>
                    <a:pt x="865" y="1429"/>
                  </a:moveTo>
                  <a:lnTo>
                    <a:pt x="871" y="1423"/>
                  </a:lnTo>
                  <a:lnTo>
                    <a:pt x="889" y="1411"/>
                  </a:lnTo>
                  <a:lnTo>
                    <a:pt x="907" y="1393"/>
                  </a:lnTo>
                  <a:lnTo>
                    <a:pt x="937" y="1369"/>
                  </a:lnTo>
                  <a:lnTo>
                    <a:pt x="991" y="1320"/>
                  </a:lnTo>
                  <a:lnTo>
                    <a:pt x="1015" y="1309"/>
                  </a:lnTo>
                  <a:lnTo>
                    <a:pt x="1033" y="1297"/>
                  </a:lnTo>
                  <a:lnTo>
                    <a:pt x="1057" y="1279"/>
                  </a:lnTo>
                  <a:lnTo>
                    <a:pt x="1086" y="1249"/>
                  </a:lnTo>
                  <a:lnTo>
                    <a:pt x="1111" y="1225"/>
                  </a:lnTo>
                  <a:lnTo>
                    <a:pt x="1123" y="1219"/>
                  </a:lnTo>
                  <a:lnTo>
                    <a:pt x="1123" y="1213"/>
                  </a:lnTo>
                  <a:lnTo>
                    <a:pt x="1057" y="1153"/>
                  </a:lnTo>
                  <a:lnTo>
                    <a:pt x="979" y="1051"/>
                  </a:lnTo>
                  <a:lnTo>
                    <a:pt x="877" y="1021"/>
                  </a:lnTo>
                  <a:lnTo>
                    <a:pt x="685" y="931"/>
                  </a:lnTo>
                  <a:lnTo>
                    <a:pt x="655" y="907"/>
                  </a:lnTo>
                  <a:lnTo>
                    <a:pt x="721" y="876"/>
                  </a:lnTo>
                  <a:lnTo>
                    <a:pt x="655" y="846"/>
                  </a:lnTo>
                  <a:lnTo>
                    <a:pt x="612" y="774"/>
                  </a:lnTo>
                  <a:lnTo>
                    <a:pt x="643" y="708"/>
                  </a:lnTo>
                  <a:lnTo>
                    <a:pt x="600" y="660"/>
                  </a:lnTo>
                  <a:lnTo>
                    <a:pt x="552" y="642"/>
                  </a:lnTo>
                  <a:lnTo>
                    <a:pt x="528" y="594"/>
                  </a:lnTo>
                  <a:lnTo>
                    <a:pt x="510" y="570"/>
                  </a:lnTo>
                  <a:lnTo>
                    <a:pt x="552" y="552"/>
                  </a:lnTo>
                  <a:lnTo>
                    <a:pt x="637" y="564"/>
                  </a:lnTo>
                  <a:lnTo>
                    <a:pt x="721" y="576"/>
                  </a:lnTo>
                  <a:lnTo>
                    <a:pt x="763" y="570"/>
                  </a:lnTo>
                  <a:lnTo>
                    <a:pt x="931" y="696"/>
                  </a:lnTo>
                  <a:lnTo>
                    <a:pt x="1091" y="850"/>
                  </a:lnTo>
                  <a:lnTo>
                    <a:pt x="1073" y="685"/>
                  </a:lnTo>
                  <a:lnTo>
                    <a:pt x="1009" y="566"/>
                  </a:lnTo>
                  <a:lnTo>
                    <a:pt x="945" y="393"/>
                  </a:lnTo>
                  <a:lnTo>
                    <a:pt x="1054" y="265"/>
                  </a:lnTo>
                  <a:lnTo>
                    <a:pt x="1137" y="45"/>
                  </a:lnTo>
                  <a:lnTo>
                    <a:pt x="1249" y="0"/>
                  </a:lnTo>
                  <a:lnTo>
                    <a:pt x="1338" y="137"/>
                  </a:lnTo>
                  <a:lnTo>
                    <a:pt x="1466" y="292"/>
                  </a:lnTo>
                  <a:lnTo>
                    <a:pt x="1502" y="411"/>
                  </a:lnTo>
                  <a:lnTo>
                    <a:pt x="1475" y="548"/>
                  </a:lnTo>
                  <a:lnTo>
                    <a:pt x="1347" y="768"/>
                  </a:lnTo>
                  <a:lnTo>
                    <a:pt x="1567" y="630"/>
                  </a:lnTo>
                  <a:lnTo>
                    <a:pt x="1687" y="462"/>
                  </a:lnTo>
                  <a:lnTo>
                    <a:pt x="1795" y="365"/>
                  </a:lnTo>
                  <a:lnTo>
                    <a:pt x="1940" y="239"/>
                  </a:lnTo>
                  <a:lnTo>
                    <a:pt x="2245" y="150"/>
                  </a:lnTo>
                  <a:lnTo>
                    <a:pt x="2498" y="138"/>
                  </a:lnTo>
                  <a:lnTo>
                    <a:pt x="2618" y="180"/>
                  </a:lnTo>
                  <a:lnTo>
                    <a:pt x="2815" y="138"/>
                  </a:lnTo>
                  <a:lnTo>
                    <a:pt x="3050" y="150"/>
                  </a:lnTo>
                  <a:lnTo>
                    <a:pt x="3176" y="168"/>
                  </a:lnTo>
                  <a:lnTo>
                    <a:pt x="3140" y="210"/>
                  </a:lnTo>
                  <a:lnTo>
                    <a:pt x="3116" y="192"/>
                  </a:lnTo>
                  <a:lnTo>
                    <a:pt x="2990" y="210"/>
                  </a:lnTo>
                  <a:lnTo>
                    <a:pt x="2906" y="263"/>
                  </a:lnTo>
                  <a:lnTo>
                    <a:pt x="2834" y="377"/>
                  </a:lnTo>
                  <a:lnTo>
                    <a:pt x="2768" y="534"/>
                  </a:lnTo>
                  <a:lnTo>
                    <a:pt x="2702" y="648"/>
                  </a:lnTo>
                  <a:lnTo>
                    <a:pt x="2738" y="726"/>
                  </a:lnTo>
                  <a:lnTo>
                    <a:pt x="2582" y="828"/>
                  </a:lnTo>
                  <a:lnTo>
                    <a:pt x="2444" y="913"/>
                  </a:lnTo>
                  <a:lnTo>
                    <a:pt x="2234" y="1009"/>
                  </a:lnTo>
                  <a:lnTo>
                    <a:pt x="2096" y="1063"/>
                  </a:lnTo>
                  <a:lnTo>
                    <a:pt x="1963" y="1075"/>
                  </a:lnTo>
                  <a:lnTo>
                    <a:pt x="2035" y="1117"/>
                  </a:lnTo>
                  <a:lnTo>
                    <a:pt x="2257" y="1111"/>
                  </a:lnTo>
                  <a:lnTo>
                    <a:pt x="2545" y="1135"/>
                  </a:lnTo>
                  <a:lnTo>
                    <a:pt x="2600" y="1207"/>
                  </a:lnTo>
                  <a:lnTo>
                    <a:pt x="2726" y="1303"/>
                  </a:lnTo>
                  <a:lnTo>
                    <a:pt x="2894" y="1441"/>
                  </a:lnTo>
                  <a:lnTo>
                    <a:pt x="2984" y="1471"/>
                  </a:lnTo>
                  <a:lnTo>
                    <a:pt x="3122" y="1555"/>
                  </a:lnTo>
                  <a:lnTo>
                    <a:pt x="3188" y="1543"/>
                  </a:lnTo>
                  <a:lnTo>
                    <a:pt x="3032" y="1585"/>
                  </a:lnTo>
                  <a:lnTo>
                    <a:pt x="3026" y="1585"/>
                  </a:lnTo>
                  <a:lnTo>
                    <a:pt x="3008" y="1591"/>
                  </a:lnTo>
                  <a:lnTo>
                    <a:pt x="2984" y="1591"/>
                  </a:lnTo>
                  <a:lnTo>
                    <a:pt x="2960" y="1597"/>
                  </a:lnTo>
                  <a:lnTo>
                    <a:pt x="2906" y="1603"/>
                  </a:lnTo>
                  <a:lnTo>
                    <a:pt x="2882" y="1609"/>
                  </a:lnTo>
                  <a:lnTo>
                    <a:pt x="2864" y="1609"/>
                  </a:lnTo>
                  <a:lnTo>
                    <a:pt x="2846" y="1609"/>
                  </a:lnTo>
                  <a:lnTo>
                    <a:pt x="2828" y="1609"/>
                  </a:lnTo>
                  <a:lnTo>
                    <a:pt x="2774" y="1615"/>
                  </a:lnTo>
                  <a:lnTo>
                    <a:pt x="2750" y="1615"/>
                  </a:lnTo>
                  <a:lnTo>
                    <a:pt x="2726" y="1621"/>
                  </a:lnTo>
                  <a:lnTo>
                    <a:pt x="2714" y="1621"/>
                  </a:lnTo>
                  <a:lnTo>
                    <a:pt x="2708" y="1621"/>
                  </a:lnTo>
                  <a:lnTo>
                    <a:pt x="2606" y="1657"/>
                  </a:lnTo>
                  <a:lnTo>
                    <a:pt x="2594" y="1657"/>
                  </a:lnTo>
                  <a:lnTo>
                    <a:pt x="2569" y="1657"/>
                  </a:lnTo>
                  <a:lnTo>
                    <a:pt x="2533" y="1663"/>
                  </a:lnTo>
                  <a:lnTo>
                    <a:pt x="2486" y="1669"/>
                  </a:lnTo>
                  <a:lnTo>
                    <a:pt x="2444" y="1675"/>
                  </a:lnTo>
                  <a:lnTo>
                    <a:pt x="2408" y="1681"/>
                  </a:lnTo>
                  <a:lnTo>
                    <a:pt x="2378" y="1687"/>
                  </a:lnTo>
                  <a:lnTo>
                    <a:pt x="2366" y="1699"/>
                  </a:lnTo>
                  <a:lnTo>
                    <a:pt x="2360" y="1705"/>
                  </a:lnTo>
                  <a:lnTo>
                    <a:pt x="2342" y="1705"/>
                  </a:lnTo>
                  <a:lnTo>
                    <a:pt x="2305" y="1687"/>
                  </a:lnTo>
                  <a:lnTo>
                    <a:pt x="2275" y="1669"/>
                  </a:lnTo>
                  <a:lnTo>
                    <a:pt x="2263" y="1663"/>
                  </a:lnTo>
                  <a:lnTo>
                    <a:pt x="2257" y="1657"/>
                  </a:lnTo>
                  <a:lnTo>
                    <a:pt x="2017" y="1585"/>
                  </a:lnTo>
                  <a:lnTo>
                    <a:pt x="1844" y="1489"/>
                  </a:lnTo>
                  <a:lnTo>
                    <a:pt x="1711" y="1453"/>
                  </a:lnTo>
                  <a:lnTo>
                    <a:pt x="1856" y="1693"/>
                  </a:lnTo>
                  <a:lnTo>
                    <a:pt x="1880" y="1844"/>
                  </a:lnTo>
                  <a:lnTo>
                    <a:pt x="1856" y="1994"/>
                  </a:lnTo>
                  <a:lnTo>
                    <a:pt x="1771" y="1922"/>
                  </a:lnTo>
                  <a:lnTo>
                    <a:pt x="1616" y="1795"/>
                  </a:lnTo>
                  <a:lnTo>
                    <a:pt x="1531" y="1753"/>
                  </a:lnTo>
                  <a:lnTo>
                    <a:pt x="1483" y="1633"/>
                  </a:lnTo>
                  <a:lnTo>
                    <a:pt x="1411" y="1477"/>
                  </a:lnTo>
                  <a:lnTo>
                    <a:pt x="1358" y="1381"/>
                  </a:lnTo>
                  <a:lnTo>
                    <a:pt x="1219" y="1291"/>
                  </a:lnTo>
                  <a:lnTo>
                    <a:pt x="1147" y="1279"/>
                  </a:lnTo>
                  <a:lnTo>
                    <a:pt x="127" y="2006"/>
                  </a:lnTo>
                  <a:lnTo>
                    <a:pt x="0" y="2024"/>
                  </a:lnTo>
                  <a:lnTo>
                    <a:pt x="865" y="1429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047" name="Freeform 18"/>
            <p:cNvSpPr>
              <a:spLocks/>
            </p:cNvSpPr>
            <p:nvPr/>
          </p:nvSpPr>
          <p:spPr bwMode="hidden">
            <a:xfrm>
              <a:off x="1344" y="293"/>
              <a:ext cx="2144" cy="1787"/>
            </a:xfrm>
            <a:custGeom>
              <a:avLst/>
              <a:gdLst>
                <a:gd name="T0" fmla="*/ 318 w 2144"/>
                <a:gd name="T1" fmla="*/ 1078 h 1787"/>
                <a:gd name="T2" fmla="*/ 217 w 2144"/>
                <a:gd name="T3" fmla="*/ 928 h 1787"/>
                <a:gd name="T4" fmla="*/ 102 w 2144"/>
                <a:gd name="T5" fmla="*/ 808 h 1787"/>
                <a:gd name="T6" fmla="*/ 36 w 2144"/>
                <a:gd name="T7" fmla="*/ 742 h 1787"/>
                <a:gd name="T8" fmla="*/ 0 w 2144"/>
                <a:gd name="T9" fmla="*/ 700 h 1787"/>
                <a:gd name="T10" fmla="*/ 270 w 2144"/>
                <a:gd name="T11" fmla="*/ 958 h 1787"/>
                <a:gd name="T12" fmla="*/ 294 w 2144"/>
                <a:gd name="T13" fmla="*/ 1006 h 1787"/>
                <a:gd name="T14" fmla="*/ 367 w 2144"/>
                <a:gd name="T15" fmla="*/ 670 h 1787"/>
                <a:gd name="T16" fmla="*/ 379 w 2144"/>
                <a:gd name="T17" fmla="*/ 411 h 1787"/>
                <a:gd name="T18" fmla="*/ 347 w 2144"/>
                <a:gd name="T19" fmla="*/ 118 h 1787"/>
                <a:gd name="T20" fmla="*/ 393 w 2144"/>
                <a:gd name="T21" fmla="*/ 0 h 1787"/>
                <a:gd name="T22" fmla="*/ 397 w 2144"/>
                <a:gd name="T23" fmla="*/ 357 h 1787"/>
                <a:gd name="T24" fmla="*/ 421 w 2144"/>
                <a:gd name="T25" fmla="*/ 609 h 1787"/>
                <a:gd name="T26" fmla="*/ 385 w 2144"/>
                <a:gd name="T27" fmla="*/ 826 h 1787"/>
                <a:gd name="T28" fmla="*/ 385 w 2144"/>
                <a:gd name="T29" fmla="*/ 1036 h 1787"/>
                <a:gd name="T30" fmla="*/ 877 w 2144"/>
                <a:gd name="T31" fmla="*/ 784 h 1787"/>
                <a:gd name="T32" fmla="*/ 1309 w 2144"/>
                <a:gd name="T33" fmla="*/ 555 h 1787"/>
                <a:gd name="T34" fmla="*/ 1802 w 2144"/>
                <a:gd name="T35" fmla="*/ 249 h 1787"/>
                <a:gd name="T36" fmla="*/ 2096 w 2144"/>
                <a:gd name="T37" fmla="*/ 69 h 1787"/>
                <a:gd name="T38" fmla="*/ 1814 w 2144"/>
                <a:gd name="T39" fmla="*/ 279 h 1787"/>
                <a:gd name="T40" fmla="*/ 1453 w 2144"/>
                <a:gd name="T41" fmla="*/ 501 h 1787"/>
                <a:gd name="T42" fmla="*/ 1123 w 2144"/>
                <a:gd name="T43" fmla="*/ 700 h 1787"/>
                <a:gd name="T44" fmla="*/ 739 w 2144"/>
                <a:gd name="T45" fmla="*/ 898 h 1787"/>
                <a:gd name="T46" fmla="*/ 463 w 2144"/>
                <a:gd name="T47" fmla="*/ 1084 h 1787"/>
                <a:gd name="T48" fmla="*/ 817 w 2144"/>
                <a:gd name="T49" fmla="*/ 1193 h 1787"/>
                <a:gd name="T50" fmla="*/ 1285 w 2144"/>
                <a:gd name="T51" fmla="*/ 1187 h 1787"/>
                <a:gd name="T52" fmla="*/ 1916 w 2144"/>
                <a:gd name="T53" fmla="*/ 1396 h 1787"/>
                <a:gd name="T54" fmla="*/ 2144 w 2144"/>
                <a:gd name="T55" fmla="*/ 1420 h 1787"/>
                <a:gd name="T56" fmla="*/ 1814 w 2144"/>
                <a:gd name="T57" fmla="*/ 1408 h 1787"/>
                <a:gd name="T58" fmla="*/ 1435 w 2144"/>
                <a:gd name="T59" fmla="*/ 1288 h 1787"/>
                <a:gd name="T60" fmla="*/ 1219 w 2144"/>
                <a:gd name="T61" fmla="*/ 1229 h 1787"/>
                <a:gd name="T62" fmla="*/ 799 w 2144"/>
                <a:gd name="T63" fmla="*/ 1223 h 1787"/>
                <a:gd name="T64" fmla="*/ 505 w 2144"/>
                <a:gd name="T65" fmla="*/ 1145 h 1787"/>
                <a:gd name="T66" fmla="*/ 733 w 2144"/>
                <a:gd name="T67" fmla="*/ 1378 h 1787"/>
                <a:gd name="T68" fmla="*/ 877 w 2144"/>
                <a:gd name="T69" fmla="*/ 1619 h 1787"/>
                <a:gd name="T70" fmla="*/ 1009 w 2144"/>
                <a:gd name="T71" fmla="*/ 1787 h 1787"/>
                <a:gd name="T72" fmla="*/ 817 w 2144"/>
                <a:gd name="T73" fmla="*/ 1607 h 1787"/>
                <a:gd name="T74" fmla="*/ 673 w 2144"/>
                <a:gd name="T75" fmla="*/ 1372 h 1787"/>
                <a:gd name="T76" fmla="*/ 415 w 2144"/>
                <a:gd name="T77" fmla="*/ 1109 h 1787"/>
                <a:gd name="T78" fmla="*/ 318 w 2144"/>
                <a:gd name="T79" fmla="*/ 1078 h 1787"/>
                <a:gd name="T80" fmla="*/ 318 w 2144"/>
                <a:gd name="T81" fmla="*/ 1078 h 178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144" h="1787">
                  <a:moveTo>
                    <a:pt x="318" y="1078"/>
                  </a:moveTo>
                  <a:lnTo>
                    <a:pt x="217" y="928"/>
                  </a:lnTo>
                  <a:lnTo>
                    <a:pt x="102" y="808"/>
                  </a:lnTo>
                  <a:lnTo>
                    <a:pt x="36" y="742"/>
                  </a:lnTo>
                  <a:lnTo>
                    <a:pt x="0" y="700"/>
                  </a:lnTo>
                  <a:lnTo>
                    <a:pt x="270" y="958"/>
                  </a:lnTo>
                  <a:lnTo>
                    <a:pt x="294" y="1006"/>
                  </a:lnTo>
                  <a:lnTo>
                    <a:pt x="367" y="670"/>
                  </a:lnTo>
                  <a:lnTo>
                    <a:pt x="379" y="411"/>
                  </a:lnTo>
                  <a:lnTo>
                    <a:pt x="347" y="118"/>
                  </a:lnTo>
                  <a:lnTo>
                    <a:pt x="393" y="0"/>
                  </a:lnTo>
                  <a:lnTo>
                    <a:pt x="397" y="357"/>
                  </a:lnTo>
                  <a:lnTo>
                    <a:pt x="421" y="609"/>
                  </a:lnTo>
                  <a:lnTo>
                    <a:pt x="385" y="826"/>
                  </a:lnTo>
                  <a:lnTo>
                    <a:pt x="385" y="1036"/>
                  </a:lnTo>
                  <a:lnTo>
                    <a:pt x="877" y="784"/>
                  </a:lnTo>
                  <a:lnTo>
                    <a:pt x="1309" y="555"/>
                  </a:lnTo>
                  <a:lnTo>
                    <a:pt x="1802" y="249"/>
                  </a:lnTo>
                  <a:lnTo>
                    <a:pt x="2096" y="69"/>
                  </a:lnTo>
                  <a:lnTo>
                    <a:pt x="1814" y="279"/>
                  </a:lnTo>
                  <a:lnTo>
                    <a:pt x="1453" y="501"/>
                  </a:lnTo>
                  <a:lnTo>
                    <a:pt x="1123" y="700"/>
                  </a:lnTo>
                  <a:lnTo>
                    <a:pt x="739" y="898"/>
                  </a:lnTo>
                  <a:lnTo>
                    <a:pt x="463" y="1084"/>
                  </a:lnTo>
                  <a:lnTo>
                    <a:pt x="817" y="1193"/>
                  </a:lnTo>
                  <a:lnTo>
                    <a:pt x="1285" y="1187"/>
                  </a:lnTo>
                  <a:lnTo>
                    <a:pt x="1916" y="1396"/>
                  </a:lnTo>
                  <a:lnTo>
                    <a:pt x="2144" y="1420"/>
                  </a:lnTo>
                  <a:lnTo>
                    <a:pt x="1814" y="1408"/>
                  </a:lnTo>
                  <a:lnTo>
                    <a:pt x="1435" y="1288"/>
                  </a:lnTo>
                  <a:lnTo>
                    <a:pt x="1219" y="1229"/>
                  </a:lnTo>
                  <a:lnTo>
                    <a:pt x="799" y="1223"/>
                  </a:lnTo>
                  <a:lnTo>
                    <a:pt x="505" y="1145"/>
                  </a:lnTo>
                  <a:lnTo>
                    <a:pt x="733" y="1378"/>
                  </a:lnTo>
                  <a:lnTo>
                    <a:pt x="877" y="1619"/>
                  </a:lnTo>
                  <a:lnTo>
                    <a:pt x="1009" y="1787"/>
                  </a:lnTo>
                  <a:lnTo>
                    <a:pt x="817" y="1607"/>
                  </a:lnTo>
                  <a:lnTo>
                    <a:pt x="673" y="1372"/>
                  </a:lnTo>
                  <a:lnTo>
                    <a:pt x="415" y="1109"/>
                  </a:lnTo>
                  <a:lnTo>
                    <a:pt x="318" y="1078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4291" name="Freeform 19"/>
            <p:cNvSpPr>
              <a:spLocks/>
            </p:cNvSpPr>
            <p:nvPr/>
          </p:nvSpPr>
          <p:spPr bwMode="hidden">
            <a:xfrm>
              <a:off x="2932" y="1728"/>
              <a:ext cx="2828" cy="2366"/>
            </a:xfrm>
            <a:custGeom>
              <a:avLst/>
              <a:gdLst/>
              <a:ahLst/>
              <a:cxnLst>
                <a:cxn ang="0">
                  <a:pos x="1814" y="606"/>
                </a:cxn>
                <a:cxn ang="0">
                  <a:pos x="1615" y="252"/>
                </a:cxn>
                <a:cxn ang="0">
                  <a:pos x="1345" y="132"/>
                </a:cxn>
                <a:cxn ang="0">
                  <a:pos x="1381" y="492"/>
                </a:cxn>
                <a:cxn ang="0">
                  <a:pos x="955" y="221"/>
                </a:cxn>
                <a:cxn ang="0">
                  <a:pos x="877" y="161"/>
                </a:cxn>
                <a:cxn ang="0">
                  <a:pos x="841" y="167"/>
                </a:cxn>
                <a:cxn ang="0">
                  <a:pos x="720" y="161"/>
                </a:cxn>
                <a:cxn ang="0">
                  <a:pos x="613" y="144"/>
                </a:cxn>
                <a:cxn ang="0">
                  <a:pos x="492" y="161"/>
                </a:cxn>
                <a:cxn ang="0">
                  <a:pos x="432" y="150"/>
                </a:cxn>
                <a:cxn ang="0">
                  <a:pos x="342" y="138"/>
                </a:cxn>
                <a:cxn ang="0">
                  <a:pos x="246" y="126"/>
                </a:cxn>
                <a:cxn ang="0">
                  <a:pos x="174" y="114"/>
                </a:cxn>
                <a:cxn ang="0">
                  <a:pos x="216" y="240"/>
                </a:cxn>
                <a:cxn ang="0">
                  <a:pos x="607" y="588"/>
                </a:cxn>
                <a:cxn ang="0">
                  <a:pos x="1177" y="817"/>
                </a:cxn>
                <a:cxn ang="0">
                  <a:pos x="972" y="871"/>
                </a:cxn>
                <a:cxn ang="0">
                  <a:pos x="492" y="1111"/>
                </a:cxn>
                <a:cxn ang="0">
                  <a:pos x="276" y="1441"/>
                </a:cxn>
                <a:cxn ang="0">
                  <a:pos x="42" y="1441"/>
                </a:cxn>
                <a:cxn ang="0">
                  <a:pos x="367" y="1585"/>
                </a:cxn>
                <a:cxn ang="0">
                  <a:pos x="949" y="1712"/>
                </a:cxn>
                <a:cxn ang="0">
                  <a:pos x="1519" y="1537"/>
                </a:cxn>
                <a:cxn ang="0">
                  <a:pos x="1735" y="1513"/>
                </a:cxn>
                <a:cxn ang="0">
                  <a:pos x="1723" y="1802"/>
                </a:cxn>
                <a:cxn ang="0">
                  <a:pos x="2042" y="2229"/>
                </a:cxn>
                <a:cxn ang="0">
                  <a:pos x="2191" y="2133"/>
                </a:cxn>
                <a:cxn ang="0">
                  <a:pos x="2270" y="1970"/>
                </a:cxn>
                <a:cxn ang="0">
                  <a:pos x="2233" y="1573"/>
                </a:cxn>
                <a:cxn ang="0">
                  <a:pos x="2294" y="1483"/>
                </a:cxn>
                <a:cxn ang="0">
                  <a:pos x="2588" y="1688"/>
                </a:cxn>
                <a:cxn ang="0">
                  <a:pos x="2695" y="1682"/>
                </a:cxn>
                <a:cxn ang="0">
                  <a:pos x="2588" y="1543"/>
                </a:cxn>
                <a:cxn ang="0">
                  <a:pos x="2510" y="1357"/>
                </a:cxn>
                <a:cxn ang="0">
                  <a:pos x="2354" y="1184"/>
                </a:cxn>
                <a:cxn ang="0">
                  <a:pos x="2102" y="931"/>
                </a:cxn>
                <a:cxn ang="0">
                  <a:pos x="2137" y="907"/>
                </a:cxn>
                <a:cxn ang="0">
                  <a:pos x="2215" y="871"/>
                </a:cxn>
                <a:cxn ang="0">
                  <a:pos x="2324" y="817"/>
                </a:cxn>
                <a:cxn ang="0">
                  <a:pos x="2372" y="787"/>
                </a:cxn>
                <a:cxn ang="0">
                  <a:pos x="2078" y="865"/>
                </a:cxn>
              </a:cxnLst>
              <a:rect l="0" t="0" r="r" b="b"/>
              <a:pathLst>
                <a:path w="2828" h="2366">
                  <a:moveTo>
                    <a:pt x="2006" y="835"/>
                  </a:moveTo>
                  <a:lnTo>
                    <a:pt x="1873" y="715"/>
                  </a:lnTo>
                  <a:lnTo>
                    <a:pt x="1814" y="606"/>
                  </a:lnTo>
                  <a:lnTo>
                    <a:pt x="1747" y="438"/>
                  </a:lnTo>
                  <a:lnTo>
                    <a:pt x="1699" y="312"/>
                  </a:lnTo>
                  <a:lnTo>
                    <a:pt x="1615" y="252"/>
                  </a:lnTo>
                  <a:lnTo>
                    <a:pt x="1453" y="84"/>
                  </a:lnTo>
                  <a:lnTo>
                    <a:pt x="1375" y="0"/>
                  </a:lnTo>
                  <a:lnTo>
                    <a:pt x="1345" y="132"/>
                  </a:lnTo>
                  <a:lnTo>
                    <a:pt x="1369" y="294"/>
                  </a:lnTo>
                  <a:lnTo>
                    <a:pt x="1513" y="558"/>
                  </a:lnTo>
                  <a:lnTo>
                    <a:pt x="1381" y="492"/>
                  </a:lnTo>
                  <a:lnTo>
                    <a:pt x="1201" y="360"/>
                  </a:lnTo>
                  <a:lnTo>
                    <a:pt x="961" y="227"/>
                  </a:lnTo>
                  <a:lnTo>
                    <a:pt x="955" y="221"/>
                  </a:lnTo>
                  <a:lnTo>
                    <a:pt x="949" y="215"/>
                  </a:lnTo>
                  <a:lnTo>
                    <a:pt x="913" y="185"/>
                  </a:lnTo>
                  <a:lnTo>
                    <a:pt x="877" y="161"/>
                  </a:lnTo>
                  <a:lnTo>
                    <a:pt x="859" y="156"/>
                  </a:lnTo>
                  <a:lnTo>
                    <a:pt x="853" y="161"/>
                  </a:lnTo>
                  <a:lnTo>
                    <a:pt x="841" y="167"/>
                  </a:lnTo>
                  <a:lnTo>
                    <a:pt x="810" y="173"/>
                  </a:lnTo>
                  <a:lnTo>
                    <a:pt x="768" y="167"/>
                  </a:lnTo>
                  <a:lnTo>
                    <a:pt x="720" y="161"/>
                  </a:lnTo>
                  <a:lnTo>
                    <a:pt x="678" y="156"/>
                  </a:lnTo>
                  <a:lnTo>
                    <a:pt x="637" y="150"/>
                  </a:lnTo>
                  <a:lnTo>
                    <a:pt x="613" y="144"/>
                  </a:lnTo>
                  <a:lnTo>
                    <a:pt x="601" y="144"/>
                  </a:lnTo>
                  <a:lnTo>
                    <a:pt x="498" y="161"/>
                  </a:lnTo>
                  <a:lnTo>
                    <a:pt x="492" y="161"/>
                  </a:lnTo>
                  <a:lnTo>
                    <a:pt x="480" y="156"/>
                  </a:lnTo>
                  <a:lnTo>
                    <a:pt x="456" y="156"/>
                  </a:lnTo>
                  <a:lnTo>
                    <a:pt x="432" y="150"/>
                  </a:lnTo>
                  <a:lnTo>
                    <a:pt x="379" y="144"/>
                  </a:lnTo>
                  <a:lnTo>
                    <a:pt x="361" y="138"/>
                  </a:lnTo>
                  <a:lnTo>
                    <a:pt x="342" y="138"/>
                  </a:lnTo>
                  <a:lnTo>
                    <a:pt x="324" y="138"/>
                  </a:lnTo>
                  <a:lnTo>
                    <a:pt x="300" y="132"/>
                  </a:lnTo>
                  <a:lnTo>
                    <a:pt x="246" y="126"/>
                  </a:lnTo>
                  <a:lnTo>
                    <a:pt x="216" y="120"/>
                  </a:lnTo>
                  <a:lnTo>
                    <a:pt x="192" y="120"/>
                  </a:lnTo>
                  <a:lnTo>
                    <a:pt x="174" y="114"/>
                  </a:lnTo>
                  <a:lnTo>
                    <a:pt x="168" y="114"/>
                  </a:lnTo>
                  <a:lnTo>
                    <a:pt x="6" y="120"/>
                  </a:lnTo>
                  <a:lnTo>
                    <a:pt x="216" y="240"/>
                  </a:lnTo>
                  <a:lnTo>
                    <a:pt x="306" y="294"/>
                  </a:lnTo>
                  <a:lnTo>
                    <a:pt x="480" y="462"/>
                  </a:lnTo>
                  <a:lnTo>
                    <a:pt x="607" y="588"/>
                  </a:lnTo>
                  <a:lnTo>
                    <a:pt x="655" y="672"/>
                  </a:lnTo>
                  <a:lnTo>
                    <a:pt x="949" y="769"/>
                  </a:lnTo>
                  <a:lnTo>
                    <a:pt x="1177" y="817"/>
                  </a:lnTo>
                  <a:lnTo>
                    <a:pt x="1249" y="871"/>
                  </a:lnTo>
                  <a:lnTo>
                    <a:pt x="1117" y="853"/>
                  </a:lnTo>
                  <a:lnTo>
                    <a:pt x="972" y="871"/>
                  </a:lnTo>
                  <a:lnTo>
                    <a:pt x="756" y="919"/>
                  </a:lnTo>
                  <a:lnTo>
                    <a:pt x="619" y="961"/>
                  </a:lnTo>
                  <a:lnTo>
                    <a:pt x="492" y="1111"/>
                  </a:lnTo>
                  <a:lnTo>
                    <a:pt x="420" y="1214"/>
                  </a:lnTo>
                  <a:lnTo>
                    <a:pt x="348" y="1345"/>
                  </a:lnTo>
                  <a:lnTo>
                    <a:pt x="276" y="1441"/>
                  </a:lnTo>
                  <a:lnTo>
                    <a:pt x="192" y="1471"/>
                  </a:lnTo>
                  <a:lnTo>
                    <a:pt x="66" y="1465"/>
                  </a:lnTo>
                  <a:lnTo>
                    <a:pt x="42" y="1441"/>
                  </a:lnTo>
                  <a:lnTo>
                    <a:pt x="0" y="1471"/>
                  </a:lnTo>
                  <a:lnTo>
                    <a:pt x="126" y="1519"/>
                  </a:lnTo>
                  <a:lnTo>
                    <a:pt x="367" y="1585"/>
                  </a:lnTo>
                  <a:lnTo>
                    <a:pt x="570" y="1591"/>
                  </a:lnTo>
                  <a:lnTo>
                    <a:pt x="690" y="1664"/>
                  </a:lnTo>
                  <a:lnTo>
                    <a:pt x="949" y="1712"/>
                  </a:lnTo>
                  <a:lnTo>
                    <a:pt x="1260" y="1694"/>
                  </a:lnTo>
                  <a:lnTo>
                    <a:pt x="1411" y="1603"/>
                  </a:lnTo>
                  <a:lnTo>
                    <a:pt x="1519" y="1537"/>
                  </a:lnTo>
                  <a:lnTo>
                    <a:pt x="1645" y="1399"/>
                  </a:lnTo>
                  <a:lnTo>
                    <a:pt x="1699" y="1387"/>
                  </a:lnTo>
                  <a:lnTo>
                    <a:pt x="1735" y="1513"/>
                  </a:lnTo>
                  <a:lnTo>
                    <a:pt x="1729" y="1567"/>
                  </a:lnTo>
                  <a:lnTo>
                    <a:pt x="1723" y="1670"/>
                  </a:lnTo>
                  <a:lnTo>
                    <a:pt x="1723" y="1802"/>
                  </a:lnTo>
                  <a:lnTo>
                    <a:pt x="1831" y="1964"/>
                  </a:lnTo>
                  <a:lnTo>
                    <a:pt x="1957" y="2090"/>
                  </a:lnTo>
                  <a:lnTo>
                    <a:pt x="2042" y="2229"/>
                  </a:lnTo>
                  <a:lnTo>
                    <a:pt x="2155" y="2366"/>
                  </a:lnTo>
                  <a:lnTo>
                    <a:pt x="2161" y="2295"/>
                  </a:lnTo>
                  <a:lnTo>
                    <a:pt x="2191" y="2133"/>
                  </a:lnTo>
                  <a:lnTo>
                    <a:pt x="2215" y="2048"/>
                  </a:lnTo>
                  <a:lnTo>
                    <a:pt x="2258" y="2042"/>
                  </a:lnTo>
                  <a:lnTo>
                    <a:pt x="2270" y="1970"/>
                  </a:lnTo>
                  <a:lnTo>
                    <a:pt x="2342" y="1868"/>
                  </a:lnTo>
                  <a:lnTo>
                    <a:pt x="2324" y="1748"/>
                  </a:lnTo>
                  <a:lnTo>
                    <a:pt x="2233" y="1573"/>
                  </a:lnTo>
                  <a:lnTo>
                    <a:pt x="2209" y="1453"/>
                  </a:lnTo>
                  <a:lnTo>
                    <a:pt x="2209" y="1345"/>
                  </a:lnTo>
                  <a:lnTo>
                    <a:pt x="2294" y="1483"/>
                  </a:lnTo>
                  <a:lnTo>
                    <a:pt x="2461" y="1651"/>
                  </a:lnTo>
                  <a:lnTo>
                    <a:pt x="2504" y="1651"/>
                  </a:lnTo>
                  <a:lnTo>
                    <a:pt x="2588" y="1688"/>
                  </a:lnTo>
                  <a:lnTo>
                    <a:pt x="2678" y="1718"/>
                  </a:lnTo>
                  <a:lnTo>
                    <a:pt x="2720" y="1712"/>
                  </a:lnTo>
                  <a:lnTo>
                    <a:pt x="2695" y="1682"/>
                  </a:lnTo>
                  <a:lnTo>
                    <a:pt x="2678" y="1627"/>
                  </a:lnTo>
                  <a:lnTo>
                    <a:pt x="2630" y="1597"/>
                  </a:lnTo>
                  <a:lnTo>
                    <a:pt x="2588" y="1543"/>
                  </a:lnTo>
                  <a:lnTo>
                    <a:pt x="2618" y="1483"/>
                  </a:lnTo>
                  <a:lnTo>
                    <a:pt x="2576" y="1399"/>
                  </a:lnTo>
                  <a:lnTo>
                    <a:pt x="2510" y="1357"/>
                  </a:lnTo>
                  <a:lnTo>
                    <a:pt x="2576" y="1351"/>
                  </a:lnTo>
                  <a:lnTo>
                    <a:pt x="2552" y="1315"/>
                  </a:lnTo>
                  <a:lnTo>
                    <a:pt x="2354" y="1184"/>
                  </a:lnTo>
                  <a:lnTo>
                    <a:pt x="2252" y="1123"/>
                  </a:lnTo>
                  <a:lnTo>
                    <a:pt x="2173" y="1009"/>
                  </a:lnTo>
                  <a:lnTo>
                    <a:pt x="2102" y="931"/>
                  </a:lnTo>
                  <a:lnTo>
                    <a:pt x="2108" y="931"/>
                  </a:lnTo>
                  <a:lnTo>
                    <a:pt x="2114" y="925"/>
                  </a:lnTo>
                  <a:lnTo>
                    <a:pt x="2137" y="907"/>
                  </a:lnTo>
                  <a:lnTo>
                    <a:pt x="2167" y="883"/>
                  </a:lnTo>
                  <a:lnTo>
                    <a:pt x="2197" y="877"/>
                  </a:lnTo>
                  <a:lnTo>
                    <a:pt x="2215" y="871"/>
                  </a:lnTo>
                  <a:lnTo>
                    <a:pt x="2240" y="859"/>
                  </a:lnTo>
                  <a:lnTo>
                    <a:pt x="2300" y="829"/>
                  </a:lnTo>
                  <a:lnTo>
                    <a:pt x="2324" y="817"/>
                  </a:lnTo>
                  <a:lnTo>
                    <a:pt x="2348" y="799"/>
                  </a:lnTo>
                  <a:lnTo>
                    <a:pt x="2366" y="793"/>
                  </a:lnTo>
                  <a:lnTo>
                    <a:pt x="2372" y="787"/>
                  </a:lnTo>
                  <a:lnTo>
                    <a:pt x="2828" y="588"/>
                  </a:lnTo>
                  <a:lnTo>
                    <a:pt x="2828" y="528"/>
                  </a:lnTo>
                  <a:lnTo>
                    <a:pt x="2078" y="865"/>
                  </a:lnTo>
                  <a:lnTo>
                    <a:pt x="2006" y="835"/>
                  </a:lnTo>
                  <a:lnTo>
                    <a:pt x="2006" y="835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50000">
                  <a:schemeClr val="bg1"/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>
                <a:cs typeface="+mn-cs"/>
              </a:endParaRPr>
            </a:p>
          </p:txBody>
        </p:sp>
        <p:sp>
          <p:nvSpPr>
            <p:cNvPr id="1049" name="Freeform 20"/>
            <p:cNvSpPr>
              <a:spLocks/>
            </p:cNvSpPr>
            <p:nvPr/>
          </p:nvSpPr>
          <p:spPr bwMode="hidden">
            <a:xfrm>
              <a:off x="3160" y="1860"/>
              <a:ext cx="2162" cy="1934"/>
            </a:xfrm>
            <a:custGeom>
              <a:avLst/>
              <a:gdLst>
                <a:gd name="T0" fmla="*/ 1938 w 2153"/>
                <a:gd name="T1" fmla="*/ 875 h 1930"/>
                <a:gd name="T2" fmla="*/ 2033 w 2153"/>
                <a:gd name="T3" fmla="*/ 1043 h 1930"/>
                <a:gd name="T4" fmla="*/ 2159 w 2153"/>
                <a:gd name="T5" fmla="*/ 1192 h 1930"/>
                <a:gd name="T6" fmla="*/ 2225 w 2153"/>
                <a:gd name="T7" fmla="*/ 1282 h 1930"/>
                <a:gd name="T8" fmla="*/ 2261 w 2153"/>
                <a:gd name="T9" fmla="*/ 1330 h 1930"/>
                <a:gd name="T10" fmla="*/ 1985 w 2153"/>
                <a:gd name="T11" fmla="*/ 1001 h 1930"/>
                <a:gd name="T12" fmla="*/ 1956 w 2153"/>
                <a:gd name="T13" fmla="*/ 953 h 1930"/>
                <a:gd name="T14" fmla="*/ 1876 w 2153"/>
                <a:gd name="T15" fmla="*/ 1276 h 1930"/>
                <a:gd name="T16" fmla="*/ 1862 w 2153"/>
                <a:gd name="T17" fmla="*/ 1522 h 1930"/>
                <a:gd name="T18" fmla="*/ 1914 w 2153"/>
                <a:gd name="T19" fmla="*/ 1954 h 1930"/>
                <a:gd name="T20" fmla="*/ 1883 w 2153"/>
                <a:gd name="T21" fmla="*/ 1978 h 1930"/>
                <a:gd name="T22" fmla="*/ 1835 w 2153"/>
                <a:gd name="T23" fmla="*/ 1570 h 1930"/>
                <a:gd name="T24" fmla="*/ 1814 w 2153"/>
                <a:gd name="T25" fmla="*/ 1324 h 1930"/>
                <a:gd name="T26" fmla="*/ 1855 w 2153"/>
                <a:gd name="T27" fmla="*/ 1109 h 1930"/>
                <a:gd name="T28" fmla="*/ 1862 w 2153"/>
                <a:gd name="T29" fmla="*/ 899 h 1930"/>
                <a:gd name="T30" fmla="*/ 1330 w 2153"/>
                <a:gd name="T31" fmla="*/ 1031 h 1930"/>
                <a:gd name="T32" fmla="*/ 868 w 2153"/>
                <a:gd name="T33" fmla="*/ 1156 h 1930"/>
                <a:gd name="T34" fmla="*/ 335 w 2153"/>
                <a:gd name="T35" fmla="*/ 1348 h 1930"/>
                <a:gd name="T36" fmla="*/ 18 w 2153"/>
                <a:gd name="T37" fmla="*/ 1456 h 1930"/>
                <a:gd name="T38" fmla="*/ 323 w 2153"/>
                <a:gd name="T39" fmla="*/ 1318 h 1930"/>
                <a:gd name="T40" fmla="*/ 718 w 2153"/>
                <a:gd name="T41" fmla="*/ 1168 h 1930"/>
                <a:gd name="T42" fmla="*/ 1070 w 2153"/>
                <a:gd name="T43" fmla="*/ 1061 h 1930"/>
                <a:gd name="T44" fmla="*/ 1483 w 2153"/>
                <a:gd name="T45" fmla="*/ 953 h 1930"/>
                <a:gd name="T46" fmla="*/ 1776 w 2153"/>
                <a:gd name="T47" fmla="*/ 839 h 1930"/>
                <a:gd name="T48" fmla="*/ 1405 w 2153"/>
                <a:gd name="T49" fmla="*/ 635 h 1930"/>
                <a:gd name="T50" fmla="*/ 909 w 2153"/>
                <a:gd name="T51" fmla="*/ 527 h 1930"/>
                <a:gd name="T52" fmla="*/ 239 w 2153"/>
                <a:gd name="T53" fmla="*/ 161 h 1930"/>
                <a:gd name="T54" fmla="*/ 0 w 2153"/>
                <a:gd name="T55" fmla="*/ 83 h 1930"/>
                <a:gd name="T56" fmla="*/ 341 w 2153"/>
                <a:gd name="T57" fmla="*/ 179 h 1930"/>
                <a:gd name="T58" fmla="*/ 748 w 2153"/>
                <a:gd name="T59" fmla="*/ 395 h 1930"/>
                <a:gd name="T60" fmla="*/ 981 w 2153"/>
                <a:gd name="T61" fmla="*/ 503 h 1930"/>
                <a:gd name="T62" fmla="*/ 1423 w 2153"/>
                <a:gd name="T63" fmla="*/ 605 h 1930"/>
                <a:gd name="T64" fmla="*/ 1734 w 2153"/>
                <a:gd name="T65" fmla="*/ 767 h 1930"/>
                <a:gd name="T66" fmla="*/ 1495 w 2153"/>
                <a:gd name="T67" fmla="*/ 473 h 1930"/>
                <a:gd name="T68" fmla="*/ 1352 w 2153"/>
                <a:gd name="T69" fmla="*/ 191 h 1930"/>
                <a:gd name="T70" fmla="*/ 1214 w 2153"/>
                <a:gd name="T71" fmla="*/ 0 h 1930"/>
                <a:gd name="T72" fmla="*/ 1411 w 2153"/>
                <a:gd name="T73" fmla="*/ 215 h 1930"/>
                <a:gd name="T74" fmla="*/ 1562 w 2153"/>
                <a:gd name="T75" fmla="*/ 497 h 1930"/>
                <a:gd name="T76" fmla="*/ 1835 w 2153"/>
                <a:gd name="T77" fmla="*/ 827 h 1930"/>
                <a:gd name="T78" fmla="*/ 1938 w 2153"/>
                <a:gd name="T79" fmla="*/ 875 h 1930"/>
                <a:gd name="T80" fmla="*/ 1938 w 2153"/>
                <a:gd name="T81" fmla="*/ 875 h 193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153" h="1930">
                  <a:moveTo>
                    <a:pt x="1842" y="851"/>
                  </a:moveTo>
                  <a:lnTo>
                    <a:pt x="1937" y="1019"/>
                  </a:lnTo>
                  <a:lnTo>
                    <a:pt x="2051" y="1168"/>
                  </a:lnTo>
                  <a:lnTo>
                    <a:pt x="2117" y="1246"/>
                  </a:lnTo>
                  <a:lnTo>
                    <a:pt x="2153" y="1294"/>
                  </a:lnTo>
                  <a:lnTo>
                    <a:pt x="1889" y="977"/>
                  </a:lnTo>
                  <a:lnTo>
                    <a:pt x="1860" y="929"/>
                  </a:lnTo>
                  <a:lnTo>
                    <a:pt x="1782" y="1240"/>
                  </a:lnTo>
                  <a:lnTo>
                    <a:pt x="1770" y="1486"/>
                  </a:lnTo>
                  <a:lnTo>
                    <a:pt x="1818" y="1906"/>
                  </a:lnTo>
                  <a:lnTo>
                    <a:pt x="1788" y="1930"/>
                  </a:lnTo>
                  <a:lnTo>
                    <a:pt x="1746" y="1534"/>
                  </a:lnTo>
                  <a:lnTo>
                    <a:pt x="1728" y="1288"/>
                  </a:lnTo>
                  <a:lnTo>
                    <a:pt x="1764" y="1085"/>
                  </a:lnTo>
                  <a:lnTo>
                    <a:pt x="1770" y="875"/>
                  </a:lnTo>
                  <a:lnTo>
                    <a:pt x="1268" y="1007"/>
                  </a:lnTo>
                  <a:lnTo>
                    <a:pt x="825" y="1132"/>
                  </a:lnTo>
                  <a:lnTo>
                    <a:pt x="323" y="1312"/>
                  </a:lnTo>
                  <a:lnTo>
                    <a:pt x="18" y="1420"/>
                  </a:lnTo>
                  <a:lnTo>
                    <a:pt x="311" y="1282"/>
                  </a:lnTo>
                  <a:lnTo>
                    <a:pt x="682" y="1144"/>
                  </a:lnTo>
                  <a:lnTo>
                    <a:pt x="1022" y="1037"/>
                  </a:lnTo>
                  <a:lnTo>
                    <a:pt x="1411" y="929"/>
                  </a:lnTo>
                  <a:lnTo>
                    <a:pt x="1692" y="815"/>
                  </a:lnTo>
                  <a:lnTo>
                    <a:pt x="1333" y="623"/>
                  </a:lnTo>
                  <a:lnTo>
                    <a:pt x="861" y="515"/>
                  </a:lnTo>
                  <a:lnTo>
                    <a:pt x="227" y="161"/>
                  </a:lnTo>
                  <a:lnTo>
                    <a:pt x="0" y="83"/>
                  </a:lnTo>
                  <a:lnTo>
                    <a:pt x="329" y="179"/>
                  </a:lnTo>
                  <a:lnTo>
                    <a:pt x="712" y="383"/>
                  </a:lnTo>
                  <a:lnTo>
                    <a:pt x="933" y="491"/>
                  </a:lnTo>
                  <a:lnTo>
                    <a:pt x="1351" y="593"/>
                  </a:lnTo>
                  <a:lnTo>
                    <a:pt x="1650" y="743"/>
                  </a:lnTo>
                  <a:lnTo>
                    <a:pt x="1423" y="461"/>
                  </a:lnTo>
                  <a:lnTo>
                    <a:pt x="1286" y="191"/>
                  </a:lnTo>
                  <a:lnTo>
                    <a:pt x="1154" y="0"/>
                  </a:lnTo>
                  <a:lnTo>
                    <a:pt x="1339" y="215"/>
                  </a:lnTo>
                  <a:lnTo>
                    <a:pt x="1489" y="485"/>
                  </a:lnTo>
                  <a:lnTo>
                    <a:pt x="1746" y="803"/>
                  </a:lnTo>
                  <a:lnTo>
                    <a:pt x="1842" y="851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54293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54294" name="Rectangle 2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4295" name="Rectangle 2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effectLst>
                  <a:outerShdw blurRad="38100" dist="38100" dir="2700000" algn="tl">
                    <a:srgbClr val="FFFFFF"/>
                  </a:outerShdw>
                </a:effectLst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4296" name="Rectangle 2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ffectLst>
                  <a:outerShdw blurRad="38100" dist="38100" dir="2700000" algn="tl">
                    <a:srgbClr val="FFFFFF"/>
                  </a:outerShdw>
                </a:effectLst>
                <a:cs typeface="+mn-cs"/>
              </a:defRPr>
            </a:lvl1pPr>
          </a:lstStyle>
          <a:p>
            <a:pPr>
              <a:defRPr/>
            </a:pPr>
            <a:r>
              <a:rPr lang="ru-RU"/>
              <a:t>Разработка моделей нечеткой логики и методов вычислений со словами в проектировании распределенных организационно-технологических систем      Калуцкая А.П. РК-9</a:t>
            </a:r>
          </a:p>
        </p:txBody>
      </p:sp>
      <p:sp>
        <p:nvSpPr>
          <p:cNvPr id="54297" name="Rectangle 2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ffectLst>
                  <a:outerShdw blurRad="38100" dist="38100" dir="2700000" algn="tl">
                    <a:srgbClr val="FFFFFF"/>
                  </a:outerShdw>
                </a:effectLst>
                <a:cs typeface="+mn-cs"/>
              </a:defRPr>
            </a:lvl1pPr>
          </a:lstStyle>
          <a:p>
            <a:pPr>
              <a:defRPr/>
            </a:pPr>
            <a:fld id="{33C7F9C0-8BBC-4D1D-A332-E396FA0545F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57" r:id="rId1"/>
    <p:sldLayoutId id="2147484439" r:id="rId2"/>
    <p:sldLayoutId id="2147484440" r:id="rId3"/>
    <p:sldLayoutId id="2147484441" r:id="rId4"/>
    <p:sldLayoutId id="2147484442" r:id="rId5"/>
    <p:sldLayoutId id="2147484443" r:id="rId6"/>
    <p:sldLayoutId id="2147484444" r:id="rId7"/>
    <p:sldLayoutId id="2147484445" r:id="rId8"/>
    <p:sldLayoutId id="2147484446" r:id="rId9"/>
    <p:sldLayoutId id="2147484447" r:id="rId10"/>
    <p:sldLayoutId id="2147484448" r:id="rId11"/>
    <p:sldLayoutId id="2147484449" r:id="rId12"/>
    <p:sldLayoutId id="2147484450" r:id="rId13"/>
    <p:sldLayoutId id="2147484451" r:id="rId14"/>
    <p:sldLayoutId id="2147484452" r:id="rId15"/>
    <p:sldLayoutId id="2147484453" r:id="rId16"/>
    <p:sldLayoutId id="2147484454" r:id="rId17"/>
    <p:sldLayoutId id="2147484455" r:id="rId18"/>
    <p:sldLayoutId id="2147484456" r:id="rId19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n"/>
        <a:defRPr sz="28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mplx.cse.nagoya-u.ac.jp/~ifsa/" TargetMode="Externa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8600" y="0"/>
            <a:ext cx="8458200" cy="2438400"/>
          </a:xfrm>
        </p:spPr>
        <p:txBody>
          <a:bodyPr/>
          <a:lstStyle/>
          <a:p>
            <a:pPr marL="838200" indent="-838200">
              <a:lnSpc>
                <a:spcPct val="150000"/>
              </a:lnSpc>
              <a:defRPr/>
            </a:pPr>
            <a:br>
              <a:rPr lang="ru-RU" sz="4000" b="0" dirty="0">
                <a:effectLst/>
              </a:rPr>
            </a:br>
            <a:br>
              <a:rPr lang="ru-RU" sz="4000" b="0" dirty="0">
                <a:effectLst/>
              </a:rPr>
            </a:br>
            <a:br>
              <a:rPr lang="ru-RU" sz="4000" b="0" dirty="0">
                <a:effectLst/>
              </a:rPr>
            </a:br>
            <a:br>
              <a:rPr lang="ru-RU" sz="4000" b="0" dirty="0">
                <a:effectLst/>
              </a:rPr>
            </a:br>
            <a:br>
              <a:rPr lang="ru-RU" sz="2000" dirty="0"/>
            </a:br>
            <a:br>
              <a:rPr lang="ru-RU" sz="4000" b="0" dirty="0">
                <a:effectLst/>
              </a:rPr>
            </a:br>
            <a:br>
              <a:rPr lang="en-US" sz="4000" b="0" dirty="0">
                <a:effectLst/>
              </a:rPr>
            </a:br>
            <a:br>
              <a:rPr lang="en-US" sz="4000" b="0" dirty="0">
                <a:effectLst/>
              </a:rPr>
            </a:br>
            <a:br>
              <a:rPr lang="en-US" sz="4000" b="0" dirty="0">
                <a:effectLst/>
              </a:rPr>
            </a:br>
            <a:br>
              <a:rPr lang="en-US" sz="4000" b="0" dirty="0">
                <a:effectLst/>
              </a:rPr>
            </a:br>
            <a:endParaRPr lang="ru-RU" sz="1800" b="0" dirty="0">
              <a:solidFill>
                <a:srgbClr val="1717DF"/>
              </a:solidFill>
              <a:effectLst/>
            </a:endParaRPr>
          </a:p>
        </p:txBody>
      </p:sp>
      <p:sp>
        <p:nvSpPr>
          <p:cNvPr id="172035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76200" y="7000900"/>
            <a:ext cx="8839200" cy="1457300"/>
          </a:xfrm>
        </p:spPr>
        <p:txBody>
          <a:bodyPr/>
          <a:lstStyle/>
          <a:p>
            <a:pPr marL="0" indent="0" algn="r">
              <a:lnSpc>
                <a:spcPct val="90000"/>
              </a:lnSpc>
              <a:buFont typeface="Wingdings" pitchFamily="2" charset="2"/>
              <a:buNone/>
              <a:defRPr/>
            </a:pPr>
            <a:endParaRPr lang="ru-RU" sz="1400" b="1" dirty="0">
              <a:solidFill>
                <a:srgbClr val="00B0F0"/>
              </a:solidFill>
            </a:endParaRPr>
          </a:p>
          <a:p>
            <a:pPr marL="0" indent="0" algn="ctr">
              <a:lnSpc>
                <a:spcPct val="90000"/>
              </a:lnSpc>
              <a:buFont typeface="Wingdings" pitchFamily="2" charset="2"/>
              <a:buNone/>
              <a:defRPr/>
            </a:pPr>
            <a:endParaRPr lang="ru-RU" altLang="zh-CN" sz="2800" b="1" dirty="0">
              <a:solidFill>
                <a:srgbClr val="0066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0" indent="0" algn="ctr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ru-RU" altLang="zh-CN" sz="2800" b="1" dirty="0">
                <a:solidFill>
                  <a:srgbClr val="0066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endParaRPr lang="ru-RU" sz="2800" b="1" dirty="0">
              <a:solidFill>
                <a:srgbClr val="0066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3076" name="Picture 4" descr="bmst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8" name="TextBox 1"/>
          <p:cNvSpPr txBox="1">
            <a:spLocks noChangeArrowheads="1"/>
          </p:cNvSpPr>
          <p:nvPr/>
        </p:nvSpPr>
        <p:spPr bwMode="auto">
          <a:xfrm>
            <a:off x="142844" y="2357430"/>
            <a:ext cx="8858312" cy="369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ru-RU" sz="3400" b="1" cap="all" dirty="0">
                <a:solidFill>
                  <a:srgbClr val="1717DF"/>
                </a:solidFill>
              </a:rPr>
              <a:t>ВСПОМИНАЯ  ЛОТФИ  ЗАДЕ</a:t>
            </a:r>
          </a:p>
          <a:p>
            <a:pPr algn="ctr" eaLnBrk="1" hangingPunct="1"/>
            <a:endParaRPr lang="ru-RU" sz="1200" b="1" cap="all" dirty="0">
              <a:solidFill>
                <a:srgbClr val="1717DF"/>
              </a:solidFill>
            </a:endParaRPr>
          </a:p>
          <a:p>
            <a:pPr algn="ctr" eaLnBrk="1" hangingPunct="1"/>
            <a:r>
              <a:rPr lang="ru-RU" sz="3200" b="1" dirty="0">
                <a:solidFill>
                  <a:srgbClr val="1717DF"/>
                </a:solidFill>
              </a:rPr>
              <a:t>Аверкин А.Н.*,  Тарасов В.Б.**</a:t>
            </a:r>
            <a:r>
              <a:rPr lang="en-US" sz="3200" b="1" dirty="0">
                <a:solidFill>
                  <a:srgbClr val="1717DF"/>
                </a:solidFill>
              </a:rPr>
              <a:t> </a:t>
            </a:r>
            <a:endParaRPr lang="en-US" sz="3200" dirty="0">
              <a:solidFill>
                <a:srgbClr val="1717DF"/>
              </a:solidFill>
            </a:endParaRPr>
          </a:p>
          <a:p>
            <a:pPr algn="ctr" eaLnBrk="1" hangingPunct="1"/>
            <a:endParaRPr lang="en-US" sz="1200" dirty="0"/>
          </a:p>
          <a:p>
            <a:pPr algn="ctr" eaLnBrk="1" hangingPunct="1">
              <a:defRPr/>
            </a:pPr>
            <a:r>
              <a:rPr lang="ru-RU" dirty="0">
                <a:solidFill>
                  <a:srgbClr val="1717DF"/>
                </a:solidFill>
              </a:rPr>
              <a:t>*ФИЦ  ИУ РАН, ВЦ  РАН</a:t>
            </a:r>
          </a:p>
          <a:p>
            <a:pPr algn="ctr" eaLnBrk="1" hangingPunct="1">
              <a:defRPr/>
            </a:pPr>
            <a:r>
              <a:rPr lang="ru-RU" dirty="0">
                <a:solidFill>
                  <a:srgbClr val="1717DF"/>
                </a:solidFill>
              </a:rPr>
              <a:t>119333</a:t>
            </a:r>
            <a:r>
              <a:rPr lang="en-US" dirty="0">
                <a:solidFill>
                  <a:srgbClr val="1717DF"/>
                </a:solidFill>
              </a:rPr>
              <a:t>, </a:t>
            </a:r>
            <a:r>
              <a:rPr lang="ru-RU" dirty="0">
                <a:solidFill>
                  <a:srgbClr val="1717DF"/>
                </a:solidFill>
              </a:rPr>
              <a:t>Москва, ул.Вавилова, д.40</a:t>
            </a:r>
            <a:endParaRPr lang="en-US" u="sng" dirty="0">
              <a:solidFill>
                <a:srgbClr val="1717DF"/>
              </a:solidFill>
            </a:endParaRPr>
          </a:p>
          <a:p>
            <a:pPr algn="ctr"/>
            <a:r>
              <a:rPr lang="en-US" dirty="0">
                <a:solidFill>
                  <a:srgbClr val="1717DF"/>
                </a:solidFill>
              </a:rPr>
              <a:t>E-mail: averkin2003@inbox.ru</a:t>
            </a:r>
            <a:endParaRPr lang="en-US" u="sng" dirty="0"/>
          </a:p>
          <a:p>
            <a:endParaRPr lang="en-US" dirty="0">
              <a:solidFill>
                <a:srgbClr val="1717DF"/>
              </a:solidFill>
            </a:endParaRPr>
          </a:p>
          <a:p>
            <a:pPr algn="ctr" eaLnBrk="1" hangingPunct="1">
              <a:defRPr/>
            </a:pPr>
            <a:r>
              <a:rPr lang="ru-RU" dirty="0">
                <a:solidFill>
                  <a:srgbClr val="1717DF"/>
                </a:solidFill>
              </a:rPr>
              <a:t>**МГТУ им. Н.Э.Баумана</a:t>
            </a:r>
            <a:r>
              <a:rPr lang="en-US" dirty="0">
                <a:solidFill>
                  <a:srgbClr val="1717DF"/>
                </a:solidFill>
              </a:rPr>
              <a:t> </a:t>
            </a:r>
          </a:p>
          <a:p>
            <a:pPr algn="ctr" eaLnBrk="1" hangingPunct="1">
              <a:defRPr/>
            </a:pPr>
            <a:r>
              <a:rPr lang="ru-RU" dirty="0">
                <a:solidFill>
                  <a:srgbClr val="1717DF"/>
                </a:solidFill>
              </a:rPr>
              <a:t>105005, Москва, 2-я </a:t>
            </a:r>
            <a:r>
              <a:rPr lang="ru-RU" dirty="0" err="1">
                <a:solidFill>
                  <a:srgbClr val="1717DF"/>
                </a:solidFill>
              </a:rPr>
              <a:t>Бауманская</a:t>
            </a:r>
            <a:r>
              <a:rPr lang="ru-RU" dirty="0">
                <a:solidFill>
                  <a:srgbClr val="1717DF"/>
                </a:solidFill>
              </a:rPr>
              <a:t> ул., д.5, стр.1 </a:t>
            </a:r>
          </a:p>
          <a:p>
            <a:pPr algn="ctr" eaLnBrk="1" hangingPunct="1">
              <a:defRPr/>
            </a:pPr>
            <a:r>
              <a:rPr lang="en-US" dirty="0">
                <a:solidFill>
                  <a:srgbClr val="1717DF"/>
                </a:solidFill>
              </a:rPr>
              <a:t>E-mail: tarasov@rk9.bmstu.ru</a:t>
            </a:r>
            <a:r>
              <a:rPr lang="ru-RU" dirty="0">
                <a:solidFill>
                  <a:srgbClr val="1717DF"/>
                </a:solidFill>
              </a:rPr>
              <a:t> </a:t>
            </a:r>
          </a:p>
          <a:p>
            <a:pPr algn="ctr" eaLnBrk="1" hangingPunct="1"/>
            <a:endParaRPr lang="ru-RU" dirty="0"/>
          </a:p>
        </p:txBody>
      </p:sp>
      <p:pic>
        <p:nvPicPr>
          <p:cNvPr id="20275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27685" y="0"/>
            <a:ext cx="1616315" cy="207167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1571604" y="0"/>
            <a:ext cx="600079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6600"/>
                </a:solidFill>
              </a:rPr>
              <a:t>VIII-</a:t>
            </a:r>
            <a:r>
              <a:rPr lang="ru-RU" sz="2000" b="1" dirty="0">
                <a:solidFill>
                  <a:srgbClr val="006600"/>
                </a:solidFill>
              </a:rPr>
              <a:t>я Международная конференция</a:t>
            </a:r>
            <a:r>
              <a:rPr lang="en-US" sz="2000" b="1" dirty="0">
                <a:solidFill>
                  <a:srgbClr val="006600"/>
                </a:solidFill>
              </a:rPr>
              <a:t> </a:t>
            </a:r>
            <a:r>
              <a:rPr lang="ru-RU" sz="2000" b="1" dirty="0">
                <a:solidFill>
                  <a:srgbClr val="006600"/>
                </a:solidFill>
              </a:rPr>
              <a:t> «Открытые</a:t>
            </a:r>
            <a:r>
              <a:rPr lang="en-US" sz="2000" b="1" dirty="0">
                <a:solidFill>
                  <a:srgbClr val="006600"/>
                </a:solidFill>
              </a:rPr>
              <a:t> </a:t>
            </a:r>
            <a:r>
              <a:rPr lang="ru-RU" sz="2000" b="1" dirty="0">
                <a:solidFill>
                  <a:srgbClr val="006600"/>
                </a:solidFill>
              </a:rPr>
              <a:t>семантические технологии проектирования</a:t>
            </a:r>
            <a:r>
              <a:rPr lang="en-US" sz="2000" b="1" dirty="0">
                <a:solidFill>
                  <a:srgbClr val="006600"/>
                </a:solidFill>
              </a:rPr>
              <a:t> </a:t>
            </a:r>
            <a:r>
              <a:rPr lang="ru-RU" sz="2000" b="1" dirty="0">
                <a:solidFill>
                  <a:srgbClr val="006600"/>
                </a:solidFill>
              </a:rPr>
              <a:t> интеллектуальных систем» </a:t>
            </a:r>
          </a:p>
          <a:p>
            <a:pPr algn="ctr"/>
            <a:r>
              <a:rPr lang="ru-RU" sz="2000" b="1" dirty="0">
                <a:solidFill>
                  <a:srgbClr val="006600"/>
                </a:solidFill>
              </a:rPr>
              <a:t>(</a:t>
            </a:r>
            <a:r>
              <a:rPr lang="en-US" sz="2000" b="1" dirty="0">
                <a:solidFill>
                  <a:srgbClr val="006600"/>
                </a:solidFill>
              </a:rPr>
              <a:t>OSTIS-201</a:t>
            </a:r>
            <a:r>
              <a:rPr lang="ru-RU" sz="2000" b="1" dirty="0">
                <a:solidFill>
                  <a:srgbClr val="006600"/>
                </a:solidFill>
              </a:rPr>
              <a:t>8,  Минск, </a:t>
            </a:r>
            <a:r>
              <a:rPr lang="en-US" sz="2000" b="1" dirty="0">
                <a:solidFill>
                  <a:srgbClr val="006600"/>
                </a:solidFill>
              </a:rPr>
              <a:t>15</a:t>
            </a:r>
            <a:r>
              <a:rPr lang="ru-RU" sz="2000" b="1" dirty="0">
                <a:solidFill>
                  <a:srgbClr val="006600"/>
                </a:solidFill>
              </a:rPr>
              <a:t>-</a:t>
            </a:r>
            <a:r>
              <a:rPr lang="en-US" sz="2000" b="1" dirty="0">
                <a:solidFill>
                  <a:srgbClr val="006600"/>
                </a:solidFill>
              </a:rPr>
              <a:t>17</a:t>
            </a:r>
            <a:r>
              <a:rPr lang="ru-RU" sz="2000" b="1" dirty="0">
                <a:solidFill>
                  <a:srgbClr val="006600"/>
                </a:solidFill>
              </a:rPr>
              <a:t> февраля 201</a:t>
            </a:r>
            <a:r>
              <a:rPr lang="en-US" sz="2000" b="1" dirty="0">
                <a:solidFill>
                  <a:srgbClr val="006600"/>
                </a:solidFill>
              </a:rPr>
              <a:t>8</a:t>
            </a:r>
            <a:r>
              <a:rPr lang="ru-RU" sz="2000" b="1" dirty="0">
                <a:solidFill>
                  <a:srgbClr val="006600"/>
                </a:solidFill>
              </a:rPr>
              <a:t> г.)</a:t>
            </a:r>
          </a:p>
          <a:p>
            <a:endParaRPr lang="ru-RU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42853"/>
            <a:ext cx="9144000" cy="714380"/>
          </a:xfrm>
        </p:spPr>
        <p:txBody>
          <a:bodyPr/>
          <a:lstStyle/>
          <a:p>
            <a:r>
              <a:rPr lang="en-US" sz="3600" dirty="0">
                <a:solidFill>
                  <a:srgbClr val="1717DF"/>
                </a:solidFill>
              </a:rPr>
              <a:t>FUZZY SETS–</a:t>
            </a:r>
            <a:r>
              <a:rPr lang="ru-RU" sz="3600" dirty="0">
                <a:solidFill>
                  <a:srgbClr val="1717DF"/>
                </a:solidFill>
              </a:rPr>
              <a:t>НЕЧЁТКИЕ МНОЖЕСТВА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4282" y="928670"/>
            <a:ext cx="878687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Однако дух новаторство, присущий </a:t>
            </a:r>
            <a:r>
              <a:rPr lang="ru-RU" b="1" dirty="0">
                <a:solidFill>
                  <a:srgbClr val="1717DF"/>
                </a:solidFill>
              </a:rPr>
              <a:t>Л.Заде,</a:t>
            </a:r>
            <a:r>
              <a:rPr lang="ru-RU" dirty="0"/>
              <a:t> не позволял ему почивать на лаврах.</a:t>
            </a:r>
          </a:p>
          <a:p>
            <a:r>
              <a:rPr lang="ru-RU" b="1" dirty="0">
                <a:solidFill>
                  <a:srgbClr val="1717DF"/>
                </a:solidFill>
              </a:rPr>
              <a:t>В 1965г. </a:t>
            </a:r>
            <a:r>
              <a:rPr lang="ru-RU" dirty="0"/>
              <a:t>в возрасте </a:t>
            </a:r>
            <a:r>
              <a:rPr lang="ru-RU" dirty="0">
                <a:solidFill>
                  <a:srgbClr val="1717DF"/>
                </a:solidFill>
              </a:rPr>
              <a:t>44 </a:t>
            </a:r>
            <a:r>
              <a:rPr lang="ru-RU" dirty="0"/>
              <a:t>лет он публикует в </a:t>
            </a:r>
            <a:r>
              <a:rPr lang="ru-RU" b="1" dirty="0">
                <a:solidFill>
                  <a:srgbClr val="1717DF"/>
                </a:solidFill>
              </a:rPr>
              <a:t>журнале </a:t>
            </a:r>
            <a:r>
              <a:rPr lang="en-US" b="1" dirty="0">
                <a:solidFill>
                  <a:srgbClr val="1717DF"/>
                </a:solidFill>
              </a:rPr>
              <a:t>Information and Control </a:t>
            </a:r>
            <a:r>
              <a:rPr lang="ru-RU" dirty="0"/>
              <a:t>главный труд своей жизни – основополагающую статью по нечётким множествам </a:t>
            </a:r>
            <a:r>
              <a:rPr lang="en-US" b="1" dirty="0">
                <a:solidFill>
                  <a:srgbClr val="1717DF"/>
                </a:solidFill>
              </a:rPr>
              <a:t>Fuzzy Sets.</a:t>
            </a:r>
            <a:r>
              <a:rPr lang="ru-RU" b="1" dirty="0">
                <a:solidFill>
                  <a:srgbClr val="1717DF"/>
                </a:solidFill>
              </a:rPr>
              <a:t> </a:t>
            </a:r>
            <a:r>
              <a:rPr lang="ru-RU" b="1" dirty="0"/>
              <a:t> </a:t>
            </a:r>
            <a:r>
              <a:rPr lang="ru-RU" dirty="0"/>
              <a:t>Эта работа, имеющая большое историческое значение, открыла новое научное направление, которое вызвало мощный резонанс во всём мире. Она вызвала огромный поток публикаций в области </a:t>
            </a:r>
            <a:r>
              <a:rPr lang="ru-RU" dirty="0">
                <a:solidFill>
                  <a:srgbClr val="1717DF"/>
                </a:solidFill>
              </a:rPr>
              <a:t>нечёткой математики</a:t>
            </a:r>
            <a:r>
              <a:rPr lang="ru-RU" dirty="0"/>
              <a:t>, который не иссякает до сих пор.</a:t>
            </a:r>
          </a:p>
          <a:p>
            <a:r>
              <a:rPr lang="ru-RU" dirty="0">
                <a:solidFill>
                  <a:srgbClr val="1717DF"/>
                </a:solidFill>
              </a:rPr>
              <a:t>Основная идея Л.Заде</a:t>
            </a:r>
            <a:r>
              <a:rPr lang="ru-RU" dirty="0"/>
              <a:t> состояла в том, что реальные человеческие рассуждения, опирающиеся на естественный язык, не могут быть описаны в рамках традиционных математических формализмов. </a:t>
            </a:r>
          </a:p>
          <a:p>
            <a:r>
              <a:rPr lang="ru-RU" dirty="0"/>
              <a:t>Введение </a:t>
            </a:r>
            <a:r>
              <a:rPr lang="ru-RU" b="1" dirty="0">
                <a:solidFill>
                  <a:srgbClr val="1717DF"/>
                </a:solidFill>
              </a:rPr>
              <a:t>нечёткого множества –</a:t>
            </a:r>
            <a:r>
              <a:rPr lang="ru-RU" dirty="0"/>
              <a:t> класса с неточно определёнными границами,  описываемого </a:t>
            </a:r>
            <a:r>
              <a:rPr lang="ru-RU" b="1" dirty="0">
                <a:solidFill>
                  <a:srgbClr val="1717DF"/>
                </a:solidFill>
              </a:rPr>
              <a:t>функцией принадлежности</a:t>
            </a:r>
            <a:r>
              <a:rPr lang="ru-RU" dirty="0"/>
              <a:t>, обеспечило основу для развития более гибкого подхода к анализу рассуждений, принятию решений и моделированию сложных гуманистических систем, поведение которых описывается скорее лингвистическими, чем числовыми переменными.</a:t>
            </a:r>
          </a:p>
          <a:p>
            <a:r>
              <a:rPr lang="ru-RU" dirty="0"/>
              <a:t>Построение </a:t>
            </a:r>
            <a:r>
              <a:rPr lang="ru-RU" b="1" dirty="0">
                <a:solidFill>
                  <a:srgbClr val="1717DF"/>
                </a:solidFill>
              </a:rPr>
              <a:t>нечётких моделей сложных систем</a:t>
            </a:r>
            <a:r>
              <a:rPr lang="ru-RU" dirty="0"/>
              <a:t>, преодолении разрыва между </a:t>
            </a:r>
            <a:r>
              <a:rPr lang="ru-RU" b="1" dirty="0">
                <a:solidFill>
                  <a:srgbClr val="1717DF"/>
                </a:solidFill>
              </a:rPr>
              <a:t>классической логикой </a:t>
            </a:r>
            <a:r>
              <a:rPr lang="ru-RU" dirty="0"/>
              <a:t>и </a:t>
            </a:r>
            <a:r>
              <a:rPr lang="ru-RU" b="1" dirty="0">
                <a:solidFill>
                  <a:srgbClr val="1717DF"/>
                </a:solidFill>
              </a:rPr>
              <a:t>интуицией</a:t>
            </a:r>
            <a:r>
              <a:rPr lang="ru-RU" dirty="0">
                <a:solidFill>
                  <a:srgbClr val="1717DF"/>
                </a:solidFill>
              </a:rPr>
              <a:t>,</a:t>
            </a:r>
            <a:r>
              <a:rPr lang="ru-RU" dirty="0"/>
              <a:t> создание  новых подходов, позволяющих связать строгую математику с реальными способами взаимодействия с миром, познания и общения людей – вот те ключевые научные проблемы, которые поставил </a:t>
            </a:r>
            <a:r>
              <a:rPr lang="ru-RU" b="1" dirty="0" err="1"/>
              <a:t>Лотфи</a:t>
            </a:r>
            <a:r>
              <a:rPr lang="ru-RU" b="1" dirty="0"/>
              <a:t> Заде.</a:t>
            </a:r>
          </a:p>
          <a:p>
            <a:endParaRPr lang="ru-RU" dirty="0">
              <a:solidFill>
                <a:srgbClr val="1717DF"/>
              </a:solidFill>
            </a:endParaRPr>
          </a:p>
          <a:p>
            <a:endParaRPr lang="en-US" dirty="0">
              <a:solidFill>
                <a:srgbClr val="1717DF"/>
              </a:solidFill>
            </a:endParaRPr>
          </a:p>
          <a:p>
            <a:endParaRPr lang="en-US" b="1" dirty="0">
              <a:solidFill>
                <a:srgbClr val="1717D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sz="quarter"/>
          </p:nvPr>
        </p:nvSpPr>
        <p:spPr>
          <a:xfrm>
            <a:off x="285750" y="214313"/>
            <a:ext cx="8572500" cy="1643062"/>
          </a:xfrm>
        </p:spPr>
        <p:txBody>
          <a:bodyPr/>
          <a:lstStyle/>
          <a:p>
            <a:pPr>
              <a:lnSpc>
                <a:spcPct val="85000"/>
              </a:lnSpc>
              <a:defRPr/>
            </a:pPr>
            <a:r>
              <a:rPr lang="ru-RU" sz="3600" b="1" dirty="0">
                <a:solidFill>
                  <a:srgbClr val="1717DF"/>
                </a:solidFill>
              </a:rPr>
              <a:t>ПЕРВЫЕ ДВЕ СТАТЬИ  Л.ЗАДЕ </a:t>
            </a:r>
            <a:br>
              <a:rPr lang="ru-RU" sz="3600" b="1" dirty="0">
                <a:solidFill>
                  <a:srgbClr val="1717DF"/>
                </a:solidFill>
              </a:rPr>
            </a:br>
            <a:r>
              <a:rPr lang="ru-RU" sz="3600" b="1" dirty="0">
                <a:solidFill>
                  <a:srgbClr val="1717DF"/>
                </a:solidFill>
              </a:rPr>
              <a:t>ПО НЕЧЕТКИМ МНОЖЕСТВАМ </a:t>
            </a:r>
            <a:r>
              <a:rPr lang="ru-RU" sz="2800" b="1" dirty="0">
                <a:solidFill>
                  <a:srgbClr val="0066FF"/>
                </a:solidFill>
              </a:rPr>
              <a:t>ОПУБЛИКОВАНЫ ПОЧТИ ОДНОВРЕМЕННО НА АНГЛИЙСКОМ И РУССКОМ ЯЗЫКАХ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sz="quarter" idx="1"/>
          </p:nvPr>
        </p:nvSpPr>
        <p:spPr>
          <a:xfrm>
            <a:off x="142845" y="1928802"/>
            <a:ext cx="8858312" cy="4929198"/>
          </a:xfrm>
        </p:spPr>
        <p:txBody>
          <a:bodyPr/>
          <a:lstStyle/>
          <a:p>
            <a:pPr marL="609600" indent="-609600" algn="l" eaLnBrk="1" hangingPunct="1">
              <a:lnSpc>
                <a:spcPct val="80000"/>
              </a:lnSpc>
              <a:defRPr/>
            </a:pPr>
            <a:r>
              <a:rPr lang="en-US" sz="2000" b="1" dirty="0" err="1"/>
              <a:t>Zadeh</a:t>
            </a:r>
            <a:r>
              <a:rPr lang="en-US" sz="2000" b="1" dirty="0"/>
              <a:t> L.A.   Fuzzy Sets</a:t>
            </a:r>
            <a:r>
              <a:rPr lang="en-US" sz="2000" dirty="0"/>
              <a:t>// Information and Control. – 1965.</a:t>
            </a:r>
            <a:r>
              <a:rPr lang="ru-RU" sz="2000" dirty="0"/>
              <a:t> </a:t>
            </a:r>
            <a:r>
              <a:rPr lang="en-US" sz="2000" dirty="0"/>
              <a:t>– Vol.8. – P. 338-353.  </a:t>
            </a:r>
          </a:p>
          <a:p>
            <a:pPr marL="609600" indent="-609600" eaLnBrk="1" hangingPunct="1">
              <a:lnSpc>
                <a:spcPct val="80000"/>
              </a:lnSpc>
              <a:defRPr/>
            </a:pPr>
            <a:endParaRPr lang="en-US" sz="500" dirty="0">
              <a:solidFill>
                <a:srgbClr val="99FF33"/>
              </a:solidFill>
            </a:endParaRPr>
          </a:p>
          <a:p>
            <a:pPr marL="609600" indent="-609600" algn="l" eaLnBrk="1" hangingPunct="1">
              <a:lnSpc>
                <a:spcPct val="75000"/>
              </a:lnSpc>
              <a:defRPr/>
            </a:pPr>
            <a:r>
              <a:rPr lang="ru-RU" sz="1800" dirty="0"/>
              <a:t>Дано понятие </a:t>
            </a:r>
            <a:r>
              <a:rPr lang="ru-RU" sz="1800" b="1" dirty="0">
                <a:solidFill>
                  <a:srgbClr val="1717DF"/>
                </a:solidFill>
              </a:rPr>
              <a:t>нечеткого множества, </a:t>
            </a:r>
            <a:r>
              <a:rPr lang="ru-RU" sz="1800" dirty="0"/>
              <a:t>изложены различные варианты  определения </a:t>
            </a:r>
          </a:p>
          <a:p>
            <a:pPr marL="609600" indent="-609600" algn="l" eaLnBrk="1" hangingPunct="1">
              <a:lnSpc>
                <a:spcPct val="75000"/>
              </a:lnSpc>
              <a:defRPr/>
            </a:pPr>
            <a:r>
              <a:rPr lang="ru-RU" sz="1800" dirty="0"/>
              <a:t>бинарных операций их </a:t>
            </a:r>
            <a:r>
              <a:rPr lang="ru-RU" sz="1800" b="1" dirty="0">
                <a:solidFill>
                  <a:srgbClr val="1717DF"/>
                </a:solidFill>
              </a:rPr>
              <a:t>пересечения</a:t>
            </a:r>
            <a:r>
              <a:rPr lang="ru-RU" sz="1800" b="1" dirty="0"/>
              <a:t> </a:t>
            </a:r>
            <a:r>
              <a:rPr lang="ru-RU" sz="1800" dirty="0"/>
              <a:t>и</a:t>
            </a:r>
            <a:r>
              <a:rPr lang="ru-RU" sz="1800" b="1" dirty="0"/>
              <a:t> </a:t>
            </a:r>
            <a:r>
              <a:rPr lang="ru-RU" sz="1800" b="1" dirty="0">
                <a:solidFill>
                  <a:srgbClr val="1717DF"/>
                </a:solidFill>
              </a:rPr>
              <a:t>объединения</a:t>
            </a:r>
            <a:r>
              <a:rPr lang="ru-RU" sz="1800" dirty="0">
                <a:solidFill>
                  <a:srgbClr val="1717DF"/>
                </a:solidFill>
              </a:rPr>
              <a:t>. </a:t>
            </a:r>
          </a:p>
          <a:p>
            <a:pPr marL="609600" indent="-609600" eaLnBrk="1" hangingPunct="1">
              <a:lnSpc>
                <a:spcPct val="75000"/>
              </a:lnSpc>
              <a:defRPr/>
            </a:pPr>
            <a:endParaRPr lang="ru-RU" sz="500" dirty="0"/>
          </a:p>
          <a:p>
            <a:pPr marL="609600" indent="-609600" algn="l" eaLnBrk="1" hangingPunct="1">
              <a:lnSpc>
                <a:spcPct val="75000"/>
              </a:lnSpc>
              <a:defRPr/>
            </a:pPr>
            <a:r>
              <a:rPr lang="ru-RU" sz="2000" dirty="0"/>
              <a:t>Введены унарные операции </a:t>
            </a:r>
            <a:r>
              <a:rPr lang="ru-RU" sz="2000" b="1" dirty="0">
                <a:solidFill>
                  <a:srgbClr val="1717DF"/>
                </a:solidFill>
              </a:rPr>
              <a:t>дополнения</a:t>
            </a:r>
            <a:r>
              <a:rPr lang="ru-RU" sz="2000" dirty="0">
                <a:solidFill>
                  <a:srgbClr val="1717DF"/>
                </a:solidFill>
              </a:rPr>
              <a:t>, </a:t>
            </a:r>
            <a:r>
              <a:rPr lang="ru-RU" sz="2000" b="1" dirty="0">
                <a:solidFill>
                  <a:srgbClr val="1717DF"/>
                </a:solidFill>
              </a:rPr>
              <a:t>концентрирования</a:t>
            </a:r>
            <a:r>
              <a:rPr lang="ru-RU" sz="2000" dirty="0">
                <a:solidFill>
                  <a:srgbClr val="1717DF"/>
                </a:solidFill>
              </a:rPr>
              <a:t>, </a:t>
            </a:r>
            <a:r>
              <a:rPr lang="ru-RU" sz="2000" b="1" dirty="0">
                <a:solidFill>
                  <a:srgbClr val="1717DF"/>
                </a:solidFill>
              </a:rPr>
              <a:t>растяжения, </a:t>
            </a:r>
          </a:p>
          <a:p>
            <a:pPr marL="609600" indent="-609600" algn="l" eaLnBrk="1" hangingPunct="1">
              <a:lnSpc>
                <a:spcPct val="75000"/>
              </a:lnSpc>
              <a:defRPr/>
            </a:pPr>
            <a:r>
              <a:rPr lang="ru-RU" sz="2000" dirty="0"/>
              <a:t>отношение </a:t>
            </a:r>
            <a:r>
              <a:rPr lang="ru-RU" sz="2000" b="1" dirty="0">
                <a:solidFill>
                  <a:srgbClr val="1717DF"/>
                </a:solidFill>
              </a:rPr>
              <a:t>включения</a:t>
            </a:r>
            <a:r>
              <a:rPr lang="ru-RU" sz="2000" dirty="0">
                <a:solidFill>
                  <a:srgbClr val="1717DF"/>
                </a:solidFill>
              </a:rPr>
              <a:t>. </a:t>
            </a:r>
          </a:p>
          <a:p>
            <a:pPr marL="609600" indent="-609600" algn="l" eaLnBrk="1" hangingPunct="1">
              <a:lnSpc>
                <a:spcPct val="75000"/>
              </a:lnSpc>
              <a:defRPr/>
            </a:pPr>
            <a:r>
              <a:rPr lang="ru-RU" sz="2000" dirty="0"/>
              <a:t>Рассмотрены </a:t>
            </a:r>
            <a:r>
              <a:rPr lang="ru-RU" sz="2000" b="1" dirty="0">
                <a:solidFill>
                  <a:srgbClr val="1717DF"/>
                </a:solidFill>
              </a:rPr>
              <a:t>множества уровня</a:t>
            </a:r>
            <a:r>
              <a:rPr lang="ru-RU" sz="2000" dirty="0">
                <a:solidFill>
                  <a:srgbClr val="1717DF"/>
                </a:solidFill>
              </a:rPr>
              <a:t> </a:t>
            </a:r>
            <a:r>
              <a:rPr lang="ru-RU" sz="2000" dirty="0"/>
              <a:t>нечетких множеств.</a:t>
            </a:r>
          </a:p>
          <a:p>
            <a:pPr marL="609600" indent="-609600" algn="l" eaLnBrk="1" hangingPunct="1">
              <a:lnSpc>
                <a:spcPct val="75000"/>
              </a:lnSpc>
              <a:defRPr/>
            </a:pPr>
            <a:r>
              <a:rPr lang="ru-RU" sz="2000" dirty="0"/>
              <a:t>Введены </a:t>
            </a:r>
            <a:r>
              <a:rPr lang="ru-RU" sz="2000" b="1" dirty="0">
                <a:solidFill>
                  <a:srgbClr val="1717DF"/>
                </a:solidFill>
              </a:rPr>
              <a:t>нечеткие отношения</a:t>
            </a:r>
            <a:r>
              <a:rPr lang="ru-RU" sz="2000" dirty="0"/>
              <a:t> и их </a:t>
            </a:r>
            <a:r>
              <a:rPr lang="ru-RU" sz="2000" b="1" dirty="0">
                <a:solidFill>
                  <a:srgbClr val="1717DF"/>
                </a:solidFill>
              </a:rPr>
              <a:t>проекции.</a:t>
            </a:r>
          </a:p>
          <a:p>
            <a:pPr marL="609600" indent="-609600" algn="l" eaLnBrk="1" hangingPunct="1">
              <a:lnSpc>
                <a:spcPct val="75000"/>
              </a:lnSpc>
              <a:defRPr/>
            </a:pPr>
            <a:r>
              <a:rPr lang="ru-RU" sz="2000" dirty="0"/>
              <a:t>Предложен</a:t>
            </a:r>
            <a:r>
              <a:rPr lang="ru-RU" sz="2000" b="1" dirty="0"/>
              <a:t> </a:t>
            </a:r>
            <a:r>
              <a:rPr lang="ru-RU" sz="2000" b="1" dirty="0">
                <a:solidFill>
                  <a:srgbClr val="1717DF"/>
                </a:solidFill>
              </a:rPr>
              <a:t>принцип обобщения </a:t>
            </a:r>
            <a:r>
              <a:rPr lang="ru-RU" sz="2000" dirty="0"/>
              <a:t>и рассмотрены</a:t>
            </a:r>
            <a:r>
              <a:rPr lang="ru-RU" sz="2000" b="1" dirty="0"/>
              <a:t> </a:t>
            </a:r>
            <a:r>
              <a:rPr lang="ru-RU" sz="2000" b="1" dirty="0">
                <a:solidFill>
                  <a:srgbClr val="1717DF"/>
                </a:solidFill>
              </a:rPr>
              <a:t>отображения нечетких </a:t>
            </a:r>
          </a:p>
          <a:p>
            <a:pPr marL="609600" indent="-609600" algn="l" eaLnBrk="1" hangingPunct="1">
              <a:lnSpc>
                <a:spcPct val="75000"/>
              </a:lnSpc>
              <a:defRPr/>
            </a:pPr>
            <a:r>
              <a:rPr lang="ru-RU" sz="2000" b="1" dirty="0">
                <a:solidFill>
                  <a:srgbClr val="1717DF"/>
                </a:solidFill>
              </a:rPr>
              <a:t>множеств.</a:t>
            </a:r>
          </a:p>
          <a:p>
            <a:pPr marL="609600" indent="-609600" algn="l" eaLnBrk="1" hangingPunct="1">
              <a:lnSpc>
                <a:spcPct val="75000"/>
              </a:lnSpc>
              <a:defRPr/>
            </a:pPr>
            <a:r>
              <a:rPr lang="ru-RU" sz="2000" dirty="0"/>
              <a:t>Введены </a:t>
            </a:r>
            <a:r>
              <a:rPr lang="ru-RU" sz="2000" b="1" dirty="0">
                <a:solidFill>
                  <a:srgbClr val="1717DF"/>
                </a:solidFill>
              </a:rPr>
              <a:t>нечеткие множества типа 2.</a:t>
            </a:r>
          </a:p>
          <a:p>
            <a:pPr marL="609600" indent="-609600" algn="l" eaLnBrk="1" hangingPunct="1">
              <a:lnSpc>
                <a:spcPct val="75000"/>
              </a:lnSpc>
              <a:defRPr/>
            </a:pPr>
            <a:r>
              <a:rPr lang="ru-RU" sz="2000" dirty="0"/>
              <a:t>Определены гибкие </a:t>
            </a:r>
            <a:r>
              <a:rPr lang="ru-RU" sz="2000" b="1" dirty="0">
                <a:solidFill>
                  <a:srgbClr val="1717DF"/>
                </a:solidFill>
              </a:rPr>
              <a:t>эластичные ограничения</a:t>
            </a:r>
            <a:r>
              <a:rPr lang="ru-RU" sz="2000" dirty="0">
                <a:solidFill>
                  <a:srgbClr val="1717DF"/>
                </a:solidFill>
              </a:rPr>
              <a:t> </a:t>
            </a:r>
            <a:r>
              <a:rPr lang="ru-RU" sz="2000" dirty="0"/>
              <a:t>и </a:t>
            </a:r>
            <a:r>
              <a:rPr lang="ru-RU" sz="2000" b="1" dirty="0">
                <a:solidFill>
                  <a:srgbClr val="1717DF"/>
                </a:solidFill>
              </a:rPr>
              <a:t>правила трансляции </a:t>
            </a:r>
          </a:p>
          <a:p>
            <a:pPr marL="609600" indent="-609600" algn="l" eaLnBrk="1" hangingPunct="1">
              <a:lnSpc>
                <a:spcPct val="75000"/>
              </a:lnSpc>
              <a:defRPr/>
            </a:pPr>
            <a:r>
              <a:rPr lang="ru-RU" sz="2000" b="1" dirty="0">
                <a:solidFill>
                  <a:srgbClr val="1717DF"/>
                </a:solidFill>
              </a:rPr>
              <a:t>нечетких предложений.</a:t>
            </a:r>
          </a:p>
          <a:p>
            <a:pPr marL="609600" indent="-609600" algn="l" eaLnBrk="1" hangingPunct="1">
              <a:lnSpc>
                <a:spcPct val="75000"/>
              </a:lnSpc>
              <a:defRPr/>
            </a:pPr>
            <a:endParaRPr lang="ru-RU" sz="1200" b="1" dirty="0">
              <a:solidFill>
                <a:srgbClr val="FFFF99"/>
              </a:solidFill>
            </a:endParaRPr>
          </a:p>
          <a:p>
            <a:pPr marL="609600" indent="-609600" algn="l" eaLnBrk="1" hangingPunct="1">
              <a:lnSpc>
                <a:spcPct val="75000"/>
              </a:lnSpc>
              <a:defRPr/>
            </a:pPr>
            <a:r>
              <a:rPr lang="ru-RU" sz="2000" b="1" dirty="0"/>
              <a:t>Заде Л.А. Тени нечетких множеств</a:t>
            </a:r>
            <a:r>
              <a:rPr lang="en-US" sz="2000" dirty="0"/>
              <a:t>//</a:t>
            </a:r>
            <a:r>
              <a:rPr lang="ru-RU" sz="2000" dirty="0"/>
              <a:t> Проблемы передачи информации.</a:t>
            </a:r>
          </a:p>
          <a:p>
            <a:pPr marL="609600" indent="-609600" algn="l" eaLnBrk="1" hangingPunct="1">
              <a:lnSpc>
                <a:spcPct val="75000"/>
              </a:lnSpc>
              <a:defRPr/>
            </a:pPr>
            <a:r>
              <a:rPr lang="ru-RU" sz="2000" dirty="0"/>
              <a:t> – Том 2. Вып.1. – 1966. – С.37-44 (в переводе В.Л. </a:t>
            </a:r>
            <a:r>
              <a:rPr lang="ru-RU" sz="2000" dirty="0" err="1"/>
              <a:t>Стефанюка</a:t>
            </a:r>
            <a:r>
              <a:rPr lang="ru-RU" sz="2000" dirty="0"/>
              <a:t>).</a:t>
            </a:r>
          </a:p>
          <a:p>
            <a:pPr>
              <a:defRPr/>
            </a:pPr>
            <a:endParaRPr lang="ru-RU" sz="2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sz="quarter"/>
          </p:nvPr>
        </p:nvSpPr>
        <p:spPr>
          <a:xfrm>
            <a:off x="571500" y="142875"/>
            <a:ext cx="7929563" cy="1357313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ru-RU" sz="3600" b="1" dirty="0">
                <a:solidFill>
                  <a:srgbClr val="1717DF"/>
                </a:solidFill>
              </a:rPr>
              <a:t>ПЕРВЫЕ ДОКЛАДЫ Л.ЗАДЕ ПО ТЕОРИИ НЕЧЕТКИХ МНОЖЕСТВ </a:t>
            </a:r>
            <a:r>
              <a:rPr lang="ru-RU" sz="3200" b="1" dirty="0">
                <a:solidFill>
                  <a:srgbClr val="1717DF"/>
                </a:solidFill>
              </a:rPr>
              <a:t>БЫЛИ ПРОЧИТАНЫ В СССР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sz="quarter" idx="1"/>
          </p:nvPr>
        </p:nvSpPr>
        <p:spPr>
          <a:xfrm>
            <a:off x="142844" y="1571612"/>
            <a:ext cx="4429156" cy="5572127"/>
          </a:xfrm>
        </p:spPr>
        <p:txBody>
          <a:bodyPr/>
          <a:lstStyle/>
          <a:p>
            <a:pPr algn="l">
              <a:spcBef>
                <a:spcPts val="0"/>
              </a:spcBef>
              <a:defRPr/>
            </a:pPr>
            <a:r>
              <a:rPr lang="ru-RU" sz="1800" dirty="0"/>
              <a:t>В 1965 г. Л.Заде с женой дважды побывали в СССР: весной по приглашению  Научно-технического общества радиотехники, электроники и связи им. А.С.Попова и осенью по линии АН СССР, пригласившей</a:t>
            </a:r>
          </a:p>
          <a:p>
            <a:pPr algn="l">
              <a:lnSpc>
                <a:spcPct val="95000"/>
              </a:lnSpc>
              <a:spcBef>
                <a:spcPts val="0"/>
              </a:spcBef>
              <a:defRPr/>
            </a:pPr>
            <a:r>
              <a:rPr lang="ru-RU" sz="1800" dirty="0"/>
              <a:t>его на</a:t>
            </a:r>
            <a:r>
              <a:rPr lang="ru-RU" sz="1800" b="1" dirty="0"/>
              <a:t> III-е Всесоюзное совещание по автоматическому управлению (Технической кибернетике) .  </a:t>
            </a:r>
            <a:r>
              <a:rPr lang="ru-RU" sz="1700" dirty="0"/>
              <a:t>Совещание открылось </a:t>
            </a:r>
            <a:r>
              <a:rPr lang="ru-RU" sz="1700" b="1" dirty="0"/>
              <a:t>20 сентября 1965г</a:t>
            </a:r>
            <a:r>
              <a:rPr lang="ru-RU" sz="1700" dirty="0"/>
              <a:t>. в Одесском оперном театре, а далее проходило на борту морского лайнера «Адмирал Нахимов» (рейс Одесса-Батуми и обратно).  В работе совещания участвовало более </a:t>
            </a:r>
            <a:r>
              <a:rPr lang="ru-RU" sz="1700" b="1" dirty="0"/>
              <a:t>тысячи </a:t>
            </a:r>
            <a:r>
              <a:rPr lang="ru-RU" sz="1700" dirty="0"/>
              <a:t>советских ученых и около </a:t>
            </a:r>
            <a:r>
              <a:rPr lang="ru-RU" sz="1700" b="1" dirty="0"/>
              <a:t>60</a:t>
            </a:r>
            <a:r>
              <a:rPr lang="ru-RU" sz="1700" dirty="0"/>
              <a:t> зарубежных гостей, включая Л.Заде.</a:t>
            </a:r>
          </a:p>
          <a:p>
            <a:pPr algn="l">
              <a:lnSpc>
                <a:spcPct val="90000"/>
              </a:lnSpc>
              <a:spcBef>
                <a:spcPts val="108"/>
              </a:spcBef>
              <a:defRPr/>
            </a:pPr>
            <a:r>
              <a:rPr lang="ru-RU" sz="1700" dirty="0"/>
              <a:t>На открытии с пленарными докладами выступили академики В.А.Трапезников, Б.Н.Петров, профессор </a:t>
            </a:r>
            <a:r>
              <a:rPr lang="ru-RU" sz="1700" dirty="0" err="1"/>
              <a:t>Я.З.Цыпкин</a:t>
            </a:r>
            <a:r>
              <a:rPr lang="ru-RU" sz="1700" dirty="0"/>
              <a:t>. </a:t>
            </a:r>
          </a:p>
          <a:p>
            <a:pPr algn="l">
              <a:lnSpc>
                <a:spcPct val="90000"/>
              </a:lnSpc>
              <a:spcBef>
                <a:spcPts val="108"/>
              </a:spcBef>
              <a:defRPr/>
            </a:pPr>
            <a:r>
              <a:rPr lang="ru-RU" sz="1700" dirty="0"/>
              <a:t>На этом совещании  и был сделан один из первых докладов Л.Заде по нечетким множествам на русском языке.</a:t>
            </a:r>
            <a:br>
              <a:rPr lang="ru-RU" sz="1700" dirty="0"/>
            </a:br>
            <a:endParaRPr lang="ru-RU" sz="1700" dirty="0"/>
          </a:p>
        </p:txBody>
      </p:sp>
      <p:pic>
        <p:nvPicPr>
          <p:cNvPr id="9221" name="Picture 5" descr="http://www.stihi.ru/pics/2009/08/27/69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00562" y="1571612"/>
            <a:ext cx="4643438" cy="3071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2" name="TextBox 6"/>
          <p:cNvSpPr txBox="1">
            <a:spLocks noChangeArrowheads="1"/>
          </p:cNvSpPr>
          <p:nvPr/>
        </p:nvSpPr>
        <p:spPr bwMode="auto">
          <a:xfrm>
            <a:off x="4500563" y="4286256"/>
            <a:ext cx="46434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b="1" dirty="0"/>
              <a:t>Пароход «Адмирал Нахимов»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00562" y="4714884"/>
            <a:ext cx="47863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1700" dirty="0"/>
              <a:t>Академик Н.Н.Моисеев впоследствии отмечал, что доклад Л.Заде вызвал большой интерес у аудитории и был воспринят благожелательно, хотя в ряде замечаний «чистых математиков» проскальзывали снисходительные  нотки,  вызванные неформальной манерой изложения и необычной  терминологией автора</a:t>
            </a:r>
            <a:r>
              <a:rPr lang="ru-RU" dirty="0"/>
              <a:t>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sz="quarter"/>
          </p:nvPr>
        </p:nvSpPr>
        <p:spPr>
          <a:xfrm>
            <a:off x="0" y="0"/>
            <a:ext cx="9144000" cy="1000108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ru-RU" sz="3600" dirty="0">
                <a:solidFill>
                  <a:srgbClr val="1717DF"/>
                </a:solidFill>
              </a:rPr>
              <a:t>УЧАСТНИКИ СОВЕЩАНИЯ НА БОРТУ</a:t>
            </a:r>
            <a:br>
              <a:rPr lang="ru-RU" sz="3600" dirty="0">
                <a:solidFill>
                  <a:srgbClr val="1717DF"/>
                </a:solidFill>
              </a:rPr>
            </a:br>
            <a:r>
              <a:rPr lang="ru-RU" sz="3600" dirty="0">
                <a:solidFill>
                  <a:srgbClr val="1717DF"/>
                </a:solidFill>
              </a:rPr>
              <a:t>ЛАЙНЕРА «АДМИРАЛ НАХИМОВ» 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sz="quarter" idx="1"/>
          </p:nvPr>
        </p:nvSpPr>
        <p:spPr>
          <a:xfrm>
            <a:off x="6215074" y="1000108"/>
            <a:ext cx="2928926" cy="6000768"/>
          </a:xfrm>
        </p:spPr>
        <p:txBody>
          <a:bodyPr/>
          <a:lstStyle/>
          <a:p>
            <a:pPr algn="l"/>
            <a:r>
              <a:rPr lang="ru-RU" sz="2000" dirty="0"/>
              <a:t>Именно после этой поездки в СССР Л.Заде обрел хороших знакомых и друзей среди советских ученых.  </a:t>
            </a:r>
          </a:p>
          <a:p>
            <a:pPr algn="l">
              <a:spcBef>
                <a:spcPts val="0"/>
              </a:spcBef>
            </a:pPr>
            <a:r>
              <a:rPr lang="ru-RU" sz="2000" dirty="0"/>
              <a:t>В их числе были академики: В.А.Ильин, Н.Н.Моисеев, Р.В.Гамкрелидзе, </a:t>
            </a:r>
          </a:p>
          <a:p>
            <a:pPr algn="l">
              <a:spcBef>
                <a:spcPts val="0"/>
              </a:spcBef>
            </a:pPr>
            <a:r>
              <a:rPr lang="ru-RU" sz="2000" dirty="0" err="1"/>
              <a:t>Я.З.Цыпкин</a:t>
            </a:r>
            <a:r>
              <a:rPr lang="ru-RU" sz="2000" dirty="0"/>
              <a:t>, Г.С.Поспелов, </a:t>
            </a:r>
          </a:p>
          <a:p>
            <a:pPr algn="l">
              <a:spcBef>
                <a:spcPts val="0"/>
              </a:spcBef>
            </a:pPr>
            <a:r>
              <a:rPr lang="ru-RU" sz="2000" dirty="0"/>
              <a:t>В.И.Сифоров и др.</a:t>
            </a:r>
          </a:p>
          <a:p>
            <a:endParaRPr lang="ru-RU" sz="2000" dirty="0"/>
          </a:p>
        </p:txBody>
      </p:sp>
      <p:pic>
        <p:nvPicPr>
          <p:cNvPr id="4" name="Рисунок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71546"/>
            <a:ext cx="6215074" cy="5786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58" y="-214338"/>
            <a:ext cx="8391555" cy="2571768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ru-RU" sz="3400" dirty="0">
                <a:solidFill>
                  <a:srgbClr val="1717DF"/>
                </a:solidFill>
              </a:rPr>
              <a:t>МЕЖДУНАРОДНОЕ СОВЕЩАНИЕ ПО ИСКУССТВЕННОМУ ИНТЕЛЛЕКТУ В РЕПИНО ПОД ЛЕНИНГРАДОМ </a:t>
            </a:r>
            <a:br>
              <a:rPr lang="ru-RU" sz="4000" dirty="0">
                <a:solidFill>
                  <a:srgbClr val="1717DF"/>
                </a:solidFill>
              </a:rPr>
            </a:br>
            <a:r>
              <a:rPr lang="ru-RU" sz="4000" dirty="0">
                <a:solidFill>
                  <a:srgbClr val="1717DF"/>
                </a:solidFill>
              </a:rPr>
              <a:t>(</a:t>
            </a:r>
            <a:r>
              <a:rPr lang="ru-RU" sz="3200" dirty="0">
                <a:solidFill>
                  <a:srgbClr val="1717DF"/>
                </a:solidFill>
              </a:rPr>
              <a:t>18-24 апреля1977 Г.).</a:t>
            </a:r>
            <a:endParaRPr lang="ru-RU" sz="4000" b="1" dirty="0"/>
          </a:p>
        </p:txBody>
      </p:sp>
      <p:pic>
        <p:nvPicPr>
          <p:cNvPr id="45060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2071678"/>
            <a:ext cx="6786610" cy="4786322"/>
          </a:xfrm>
        </p:spPr>
      </p:pic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72264" y="2000240"/>
            <a:ext cx="2571736" cy="485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sz="quarter"/>
          </p:nvPr>
        </p:nvSpPr>
        <p:spPr>
          <a:xfrm>
            <a:off x="0" y="285728"/>
            <a:ext cx="9144000" cy="1214445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ru-RU" sz="3600" dirty="0">
                <a:solidFill>
                  <a:srgbClr val="1717DF"/>
                </a:solidFill>
              </a:rPr>
              <a:t>ЛОТФИ ЗАДЕ В РЕПИНО: ДОКЛАД «ТЕОРИЯ ПРИБЛИЖЁННЫХ РАССУЖДЕНИЙ»</a:t>
            </a:r>
            <a:endParaRPr lang="ru-RU" sz="3600" dirty="0"/>
          </a:p>
        </p:txBody>
      </p:sp>
      <p:pic>
        <p:nvPicPr>
          <p:cNvPr id="84995" name="Picture 3" descr="D:\КОНФЕРЕНЦИИ\OSTIS-2018\PAPERS\REMEMBERING ZADEH\foto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975882"/>
            <a:ext cx="6000760" cy="3914775"/>
          </a:xfrm>
          <a:prstGeom prst="rect">
            <a:avLst/>
          </a:prstGeom>
          <a:noFill/>
        </p:spPr>
      </p:pic>
      <p:pic>
        <p:nvPicPr>
          <p:cNvPr id="84996" name="Picture 4" descr="D:\КОНФЕРЕНЦИИ\OSTIS-2018\PAPERS\REMEMBERING ZADEH\foto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8992" y="1571612"/>
            <a:ext cx="5715008" cy="3071834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6072198" y="4572008"/>
            <a:ext cx="30718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 итогам конференции в</a:t>
            </a:r>
          </a:p>
          <a:p>
            <a:r>
              <a:rPr lang="ru-RU" dirty="0"/>
              <a:t>1979 г. был издан том </a:t>
            </a:r>
            <a:r>
              <a:rPr lang="en-US" dirty="0"/>
              <a:t>9 </a:t>
            </a:r>
            <a:r>
              <a:rPr lang="ru-RU" dirty="0"/>
              <a:t>в серии «</a:t>
            </a:r>
            <a:r>
              <a:rPr lang="en-US" dirty="0"/>
              <a:t>Machine Intelligence</a:t>
            </a:r>
            <a:r>
              <a:rPr lang="ru-RU" dirty="0"/>
              <a:t>»</a:t>
            </a:r>
          </a:p>
          <a:p>
            <a:r>
              <a:rPr lang="ru-RU" dirty="0"/>
              <a:t>под редакцией </a:t>
            </a:r>
            <a:r>
              <a:rPr lang="ru-RU" dirty="0" err="1"/>
              <a:t>Дж.Хэйеса</a:t>
            </a:r>
            <a:r>
              <a:rPr lang="ru-RU" dirty="0"/>
              <a:t>, </a:t>
            </a:r>
            <a:r>
              <a:rPr lang="ru-RU" dirty="0" err="1"/>
              <a:t>Д.Мичи</a:t>
            </a:r>
            <a:r>
              <a:rPr lang="ru-RU" dirty="0"/>
              <a:t> и Л.И.Микулича  и с предисловием академика </a:t>
            </a:r>
          </a:p>
          <a:p>
            <a:r>
              <a:rPr lang="ru-RU" dirty="0"/>
              <a:t>А.П.Ершова.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844" y="1428736"/>
            <a:ext cx="34290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Репино приехали отцы –основатели ИИ: </a:t>
            </a:r>
            <a:r>
              <a:rPr lang="ru-RU" dirty="0" err="1"/>
              <a:t>J.McCarthy</a:t>
            </a:r>
            <a:r>
              <a:rPr lang="ru-RU" dirty="0"/>
              <a:t>, </a:t>
            </a:r>
            <a:r>
              <a:rPr lang="ru-RU" dirty="0" err="1"/>
              <a:t>M.A.Arbib</a:t>
            </a:r>
            <a:r>
              <a:rPr lang="ru-RU" dirty="0"/>
              <a:t>, </a:t>
            </a:r>
            <a:r>
              <a:rPr lang="ru-RU" dirty="0" err="1"/>
              <a:t>J.E.Hayes</a:t>
            </a:r>
            <a:r>
              <a:rPr lang="ru-RU" dirty="0"/>
              <a:t>,  </a:t>
            </a:r>
            <a:r>
              <a:rPr lang="ru-RU" dirty="0" err="1"/>
              <a:t>С.Hewitt</a:t>
            </a:r>
            <a:r>
              <a:rPr lang="ru-RU" dirty="0"/>
              <a:t>, </a:t>
            </a:r>
            <a:r>
              <a:rPr lang="ru-RU" dirty="0" err="1"/>
              <a:t>D.B.Lenat</a:t>
            </a:r>
            <a:r>
              <a:rPr lang="ru-RU" dirty="0"/>
              <a:t>, </a:t>
            </a:r>
            <a:r>
              <a:rPr lang="ru-RU" dirty="0" err="1"/>
              <a:t>D.Michie</a:t>
            </a:r>
            <a:r>
              <a:rPr lang="ru-RU" dirty="0"/>
              <a:t>, </a:t>
            </a:r>
            <a:r>
              <a:rPr lang="ru-RU" dirty="0" err="1"/>
              <a:t>N.J.Nilsson</a:t>
            </a:r>
            <a:r>
              <a:rPr lang="ru-RU" dirty="0"/>
              <a:t>, </a:t>
            </a:r>
            <a:r>
              <a:rPr lang="ru-RU" dirty="0" err="1"/>
              <a:t>R.S.Shank</a:t>
            </a:r>
            <a:r>
              <a:rPr lang="ru-RU" dirty="0"/>
              <a:t>, </a:t>
            </a:r>
            <a:r>
              <a:rPr lang="ru-RU" dirty="0" err="1"/>
              <a:t>L.A.Zadeh</a:t>
            </a:r>
            <a:r>
              <a:rPr lang="ru-RU" dirty="0"/>
              <a:t>, и др.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sz="quarter"/>
          </p:nvPr>
        </p:nvSpPr>
        <p:spPr>
          <a:xfrm>
            <a:off x="0" y="1"/>
            <a:ext cx="9144000" cy="1500173"/>
          </a:xfrm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ru-RU" sz="2800" dirty="0">
                <a:solidFill>
                  <a:srgbClr val="1717DF"/>
                </a:solidFill>
              </a:rPr>
              <a:t>	</a:t>
            </a:r>
            <a:endParaRPr lang="ru-RU" sz="3600" dirty="0">
              <a:solidFill>
                <a:srgbClr val="1717DF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sz="quarter" idx="1"/>
          </p:nvPr>
        </p:nvSpPr>
        <p:spPr>
          <a:xfrm>
            <a:off x="3286116" y="5500702"/>
            <a:ext cx="5857884" cy="785818"/>
          </a:xfrm>
        </p:spPr>
        <p:txBody>
          <a:bodyPr/>
          <a:lstStyle/>
          <a:p>
            <a:pPr algn="l">
              <a:lnSpc>
                <a:spcPct val="95000"/>
              </a:lnSpc>
              <a:spcBef>
                <a:spcPts val="102"/>
              </a:spcBef>
              <a:defRPr/>
            </a:pPr>
            <a:br>
              <a:rPr lang="ru-RU" b="1" dirty="0"/>
            </a:br>
            <a:r>
              <a:rPr lang="ru-RU" sz="1800" b="1" dirty="0"/>
              <a:t>Дискуссия: выступает Л.Заде, в первом ряду сидят: </a:t>
            </a:r>
          </a:p>
          <a:p>
            <a:pPr algn="l">
              <a:lnSpc>
                <a:spcPct val="95000"/>
              </a:lnSpc>
              <a:spcBef>
                <a:spcPts val="102"/>
              </a:spcBef>
              <a:defRPr/>
            </a:pPr>
            <a:r>
              <a:rPr lang="ru-RU" sz="1800" b="1" dirty="0"/>
              <a:t>(справа налево) Дж.Маккарти, В.И.Варшавский, </a:t>
            </a:r>
          </a:p>
          <a:p>
            <a:pPr algn="l">
              <a:lnSpc>
                <a:spcPct val="95000"/>
              </a:lnSpc>
              <a:spcBef>
                <a:spcPts val="102"/>
              </a:spcBef>
              <a:defRPr/>
            </a:pPr>
            <a:r>
              <a:rPr lang="ru-RU" sz="1800" b="1" dirty="0"/>
              <a:t>Д.А.Поспелов</a:t>
            </a:r>
            <a:endParaRPr lang="ru-RU" sz="1800" dirty="0"/>
          </a:p>
        </p:txBody>
      </p:sp>
      <p:pic>
        <p:nvPicPr>
          <p:cNvPr id="1024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00364" y="1428736"/>
            <a:ext cx="6143636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1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428736"/>
            <a:ext cx="3071802" cy="5429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sz="quarter"/>
          </p:nvPr>
        </p:nvSpPr>
        <p:spPr>
          <a:xfrm>
            <a:off x="0" y="285729"/>
            <a:ext cx="9144000" cy="857256"/>
          </a:xfrm>
        </p:spPr>
        <p:txBody>
          <a:bodyPr/>
          <a:lstStyle/>
          <a:p>
            <a:r>
              <a:rPr lang="ru-RU" sz="3400" dirty="0">
                <a:solidFill>
                  <a:srgbClr val="1717DF"/>
                </a:solidFill>
              </a:rPr>
              <a:t>УЧЁНЫЕ ИЗ ИНСТИТУТА АВТОМАТИКИ И ТЕЛЕМЕХАНИКИ АН СССР В БЕРКЛИ</a:t>
            </a:r>
          </a:p>
        </p:txBody>
      </p:sp>
      <p:pic>
        <p:nvPicPr>
          <p:cNvPr id="110594" name="Picture 2" descr="В Университете Беркли, после научного семинара,1977г.(сл.  напр.: А,А,ДОРОФЕЮК,  Е,И,ДЖУРИ,  М,А,АЙЗЕРМАН,    Я,З,ЦЫПКИН,      Л,ЗАДЕ)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85860"/>
            <a:ext cx="5286412" cy="3500462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0" y="4786322"/>
            <a:ext cx="5286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Справа налево: </a:t>
            </a:r>
            <a:r>
              <a:rPr lang="ru-RU" sz="2000" b="1" dirty="0"/>
              <a:t>Л.А.Заде, </a:t>
            </a:r>
            <a:r>
              <a:rPr lang="ru-RU" sz="2000" b="1" dirty="0" err="1"/>
              <a:t>Я.З.Цыпкин</a:t>
            </a:r>
            <a:r>
              <a:rPr lang="ru-RU" sz="2000" b="1" dirty="0"/>
              <a:t>, </a:t>
            </a:r>
          </a:p>
          <a:p>
            <a:pPr algn="ctr"/>
            <a:r>
              <a:rPr lang="ru-RU" sz="2000" b="1" dirty="0" err="1"/>
              <a:t>М.А.Айзерман</a:t>
            </a:r>
            <a:r>
              <a:rPr lang="ru-RU" sz="2000" b="1" dirty="0"/>
              <a:t>, </a:t>
            </a:r>
            <a:r>
              <a:rPr lang="ru-RU" sz="2000" b="1"/>
              <a:t>Е.И.Джури</a:t>
            </a:r>
            <a:r>
              <a:rPr lang="ru-RU" sz="2000" b="1" dirty="0"/>
              <a:t>, </a:t>
            </a:r>
            <a:r>
              <a:rPr lang="ru-RU" sz="2000" b="1" dirty="0" err="1"/>
              <a:t>А.А.Дорофеюк</a:t>
            </a:r>
            <a:endParaRPr lang="ru-RU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286380" y="1285860"/>
            <a:ext cx="3857620" cy="5853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ru-RU" dirty="0"/>
              <a:t>Следует отметить, что в </a:t>
            </a:r>
            <a:r>
              <a:rPr lang="ru-RU" b="1" dirty="0"/>
              <a:t>1960-1970е </a:t>
            </a:r>
            <a:r>
              <a:rPr lang="ru-RU" dirty="0"/>
              <a:t>годы неортодоксальные идеи Л.Заде встретили весьма настороженный, а порой и холодный прием в научных кругах, особенно, в среде «чистых математиков». Некоторые его известные коллеги и ученики, например,  </a:t>
            </a:r>
            <a:r>
              <a:rPr lang="ru-RU" dirty="0" err="1"/>
              <a:t>Р.Калман</a:t>
            </a:r>
            <a:r>
              <a:rPr lang="ru-RU" dirty="0"/>
              <a:t>,  выступили с </a:t>
            </a:r>
          </a:p>
          <a:p>
            <a:pPr>
              <a:lnSpc>
                <a:spcPct val="90000"/>
              </a:lnSpc>
            </a:pPr>
            <a:r>
              <a:rPr lang="ru-RU" dirty="0"/>
              <a:t>резкой критикой нечёткой математики. Это привело к запрету преподавания  теории нечётких множеств в университетах США.</a:t>
            </a:r>
          </a:p>
          <a:p>
            <a:pPr>
              <a:lnSpc>
                <a:spcPct val="90000"/>
              </a:lnSpc>
            </a:pPr>
            <a:r>
              <a:rPr lang="ru-RU" dirty="0"/>
              <a:t>В этих условиях поддержка и   понимание советских учёных значила очень много для Л.Заде.</a:t>
            </a:r>
          </a:p>
          <a:p>
            <a:pPr>
              <a:lnSpc>
                <a:spcPct val="90000"/>
              </a:lnSpc>
            </a:pPr>
            <a:r>
              <a:rPr lang="ru-RU" dirty="0"/>
              <a:t>Поэтому он часто приезжал на научные конференции в СССР</a:t>
            </a:r>
          </a:p>
          <a:p>
            <a:pPr>
              <a:lnSpc>
                <a:spcPct val="90000"/>
              </a:lnSpc>
            </a:pPr>
            <a:r>
              <a:rPr lang="ru-RU" dirty="0"/>
              <a:t>и с радостью принимал советских друзей в Беркли. У него в гостях бывали </a:t>
            </a:r>
            <a:r>
              <a:rPr lang="ru-RU" b="1" dirty="0"/>
              <a:t>Н.Н.Моисеев, </a:t>
            </a:r>
            <a:r>
              <a:rPr lang="ru-RU" b="1" dirty="0" err="1"/>
              <a:t>Я.З.Цыпкин</a:t>
            </a:r>
            <a:r>
              <a:rPr lang="ru-RU" b="1" dirty="0"/>
              <a:t>,</a:t>
            </a:r>
          </a:p>
          <a:p>
            <a:pPr>
              <a:lnSpc>
                <a:spcPct val="90000"/>
              </a:lnSpc>
            </a:pPr>
            <a:r>
              <a:rPr lang="ru-RU" b="1" dirty="0" err="1"/>
              <a:t>М.А.Айзерман</a:t>
            </a:r>
            <a:r>
              <a:rPr lang="ru-RU" b="1" dirty="0"/>
              <a:t>, Д.А.Поспелов, </a:t>
            </a:r>
            <a:r>
              <a:rPr lang="ru-RU" b="1" dirty="0" err="1"/>
              <a:t>В.Л.Стефанюк</a:t>
            </a:r>
            <a:r>
              <a:rPr lang="ru-RU" b="1" dirty="0"/>
              <a:t> </a:t>
            </a:r>
            <a:r>
              <a:rPr lang="ru-RU" dirty="0"/>
              <a:t>и</a:t>
            </a:r>
            <a:r>
              <a:rPr lang="ru-RU" b="1" dirty="0"/>
              <a:t> </a:t>
            </a:r>
            <a:r>
              <a:rPr lang="ru-RU" dirty="0"/>
              <a:t>многие другие.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sz="quarter"/>
          </p:nvPr>
        </p:nvSpPr>
        <p:spPr>
          <a:xfrm>
            <a:off x="285720" y="142852"/>
            <a:ext cx="8643998" cy="428627"/>
          </a:xfrm>
        </p:spPr>
        <p:txBody>
          <a:bodyPr/>
          <a:lstStyle/>
          <a:p>
            <a:r>
              <a:rPr lang="ru-RU" sz="3600" dirty="0">
                <a:solidFill>
                  <a:srgbClr val="0D0D7D"/>
                </a:solidFill>
              </a:rPr>
              <a:t>ПРАКТИКА – КРИТЕРИЙ ИСТИНЫ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sz="quarter" idx="1"/>
          </p:nvPr>
        </p:nvSpPr>
        <p:spPr>
          <a:xfrm>
            <a:off x="3714744" y="785794"/>
            <a:ext cx="5429256" cy="5715040"/>
          </a:xfrm>
        </p:spPr>
        <p:txBody>
          <a:bodyPr/>
          <a:lstStyle/>
          <a:p>
            <a:pPr algn="l"/>
            <a:r>
              <a:rPr lang="ru-RU" sz="1800" b="1" dirty="0">
                <a:solidFill>
                  <a:srgbClr val="0D0D7D"/>
                </a:solidFill>
              </a:rPr>
              <a:t>Практический потенциал теории нечетких множеств и нечеткой логики</a:t>
            </a:r>
            <a:r>
              <a:rPr lang="ru-RU" sz="1800" b="1" dirty="0"/>
              <a:t>, </a:t>
            </a:r>
            <a:r>
              <a:rPr lang="ru-RU" sz="1800" dirty="0"/>
              <a:t>их способность </a:t>
            </a:r>
            <a:r>
              <a:rPr lang="ru-RU" sz="1800" b="1" dirty="0">
                <a:solidFill>
                  <a:srgbClr val="0D0D7D"/>
                </a:solidFill>
              </a:rPr>
              <a:t>моделировать гибкие и неточные ограничения, частичное проявление свойств, плавный переход из одной ситуации в другую </a:t>
            </a:r>
            <a:r>
              <a:rPr lang="ru-RU" sz="1800" dirty="0"/>
              <a:t>привлекли целую </a:t>
            </a:r>
            <a:r>
              <a:rPr lang="ru-RU" sz="1800" dirty="0">
                <a:solidFill>
                  <a:srgbClr val="0D0D7D"/>
                </a:solidFill>
              </a:rPr>
              <a:t>армию прикладников </a:t>
            </a:r>
            <a:r>
              <a:rPr lang="ru-RU" sz="1800" dirty="0"/>
              <a:t>в эту область. </a:t>
            </a:r>
          </a:p>
          <a:p>
            <a:pPr algn="l"/>
            <a:r>
              <a:rPr lang="ru-RU" sz="1800" dirty="0"/>
              <a:t>За последние 30 лет разработаны приложения методов и моделей нечеткой математики в </a:t>
            </a:r>
            <a:r>
              <a:rPr lang="ru-RU" sz="1800" b="1" dirty="0"/>
              <a:t>распознавании образов, анализе изображений, экспертных системах, системах поддержки принятия решений </a:t>
            </a:r>
            <a:r>
              <a:rPr lang="ru-RU" sz="1800" dirty="0"/>
              <a:t>и многих-многих других сферах. Особенно следует отметить модели </a:t>
            </a:r>
            <a:r>
              <a:rPr lang="ru-RU" sz="1800" b="1" dirty="0"/>
              <a:t>нечеткого управления, </a:t>
            </a:r>
            <a:r>
              <a:rPr lang="ru-RU" sz="1800" dirty="0"/>
              <a:t>которые нашли широчайшее промышленное применение, начиная от </a:t>
            </a:r>
            <a:r>
              <a:rPr lang="ru-RU" sz="1800" b="1" dirty="0">
                <a:solidFill>
                  <a:srgbClr val="0D0D7D"/>
                </a:solidFill>
              </a:rPr>
              <a:t>бытовой техники</a:t>
            </a:r>
            <a:r>
              <a:rPr lang="ru-RU" sz="1800" dirty="0">
                <a:solidFill>
                  <a:srgbClr val="0D0D7D"/>
                </a:solidFill>
              </a:rPr>
              <a:t> </a:t>
            </a:r>
            <a:r>
              <a:rPr lang="ru-RU" sz="1800" dirty="0"/>
              <a:t>(пылесосы, стиральные машины с нечеткой логикой) и кончая </a:t>
            </a:r>
            <a:r>
              <a:rPr lang="ru-RU" sz="1800" b="1" dirty="0">
                <a:solidFill>
                  <a:srgbClr val="0D0D7D"/>
                </a:solidFill>
              </a:rPr>
              <a:t>управлением сложными технологическими процессами </a:t>
            </a:r>
            <a:r>
              <a:rPr lang="ru-RU" sz="1800" dirty="0"/>
              <a:t>(управление доменным процессом, управление атомными энергоблоками) и динамическими объектами (поезда метро, автомобили, вертолеты, роботы и пр.).</a:t>
            </a:r>
          </a:p>
          <a:p>
            <a:pPr algn="l"/>
            <a:endParaRPr lang="ru-RU" sz="1800" dirty="0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85794"/>
            <a:ext cx="3643338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42844" y="4071942"/>
            <a:ext cx="350046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ru-RU" b="1" dirty="0"/>
              <a:t>Мо </a:t>
            </a:r>
            <a:r>
              <a:rPr lang="ru-RU" b="1" dirty="0" err="1"/>
              <a:t>Джамшиди</a:t>
            </a:r>
            <a:r>
              <a:rPr lang="ru-RU" b="1" dirty="0"/>
              <a:t>, </a:t>
            </a:r>
            <a:r>
              <a:rPr lang="ru-RU" b="1" dirty="0" err="1"/>
              <a:t>Лотфи</a:t>
            </a:r>
            <a:r>
              <a:rPr lang="ru-RU" b="1" dirty="0"/>
              <a:t> Заде и </a:t>
            </a:r>
            <a:r>
              <a:rPr lang="ru-RU" b="1" dirty="0" err="1"/>
              <a:t>Рикардо</a:t>
            </a:r>
            <a:r>
              <a:rPr lang="ru-RU" b="1" dirty="0"/>
              <a:t>  </a:t>
            </a:r>
            <a:r>
              <a:rPr lang="ru-RU" b="1" dirty="0" err="1"/>
              <a:t>Ромо</a:t>
            </a:r>
            <a:r>
              <a:rPr lang="ru-RU" b="1" dirty="0"/>
              <a:t>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428596" y="214290"/>
            <a:ext cx="8215370" cy="511180"/>
          </a:xfrm>
        </p:spPr>
        <p:txBody>
          <a:bodyPr/>
          <a:lstStyle/>
          <a:p>
            <a:r>
              <a:rPr lang="ru-RU" sz="3200" b="1" dirty="0">
                <a:solidFill>
                  <a:srgbClr val="1717DF"/>
                </a:solidFill>
              </a:rPr>
              <a:t>РАЗВИТИЕ ТЕОРИИ НЕЧЕТКИХ МНОЖЕСТВ ЛОТФИ ЗАДЕ</a:t>
            </a:r>
          </a:p>
        </p:txBody>
      </p:sp>
      <p:pic>
        <p:nvPicPr>
          <p:cNvPr id="81951" name="Picture 31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1071546"/>
            <a:ext cx="5651500" cy="4383087"/>
          </a:xfrm>
          <a:noFill/>
          <a:ln/>
        </p:spPr>
      </p:pic>
      <p:pic>
        <p:nvPicPr>
          <p:cNvPr id="81953" name="Picture 33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5651500" y="1557338"/>
            <a:ext cx="1778020" cy="2305050"/>
          </a:xfrm>
          <a:noFill/>
          <a:ln/>
        </p:spPr>
      </p:pic>
      <p:pic>
        <p:nvPicPr>
          <p:cNvPr id="81920" name="Picture 0" descr="PICT0085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/>
          <a:srcRect/>
          <a:stretch>
            <a:fillRect/>
          </a:stretch>
        </p:blipFill>
        <p:spPr>
          <a:xfrm>
            <a:off x="5643570" y="3786190"/>
            <a:ext cx="3500430" cy="2571768"/>
          </a:xfrm>
          <a:noFill/>
          <a:ln/>
        </p:spPr>
      </p:pic>
      <p:pic>
        <p:nvPicPr>
          <p:cNvPr id="81921" name="Picture 1" descr="300px-Lotfi_Zadeh_near_berkeley_faculty_club_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5"/>
          <a:srcRect/>
          <a:stretch>
            <a:fillRect/>
          </a:stretch>
        </p:blipFill>
        <p:spPr>
          <a:xfrm>
            <a:off x="7429520" y="1500174"/>
            <a:ext cx="1714480" cy="2303462"/>
          </a:xfrm>
          <a:noFill/>
          <a:ln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sz="quarter" idx="1"/>
          </p:nvPr>
        </p:nvSpPr>
        <p:spPr>
          <a:xfrm>
            <a:off x="2857488" y="0"/>
            <a:ext cx="6286512" cy="714356"/>
          </a:xfrm>
        </p:spPr>
        <p:txBody>
          <a:bodyPr/>
          <a:lstStyle/>
          <a:p>
            <a:r>
              <a:rPr lang="ru-RU" sz="3600" b="1" dirty="0">
                <a:solidFill>
                  <a:srgbClr val="1717DF"/>
                </a:solidFill>
              </a:rPr>
              <a:t>ЛОТФИ ЗАДЕ</a:t>
            </a:r>
            <a:r>
              <a:rPr lang="en-US" sz="3600" b="1" dirty="0">
                <a:solidFill>
                  <a:srgbClr val="1717DF"/>
                </a:solidFill>
              </a:rPr>
              <a:t> </a:t>
            </a:r>
            <a:r>
              <a:rPr lang="en-US" sz="2400" b="1" dirty="0">
                <a:solidFill>
                  <a:srgbClr val="1717DF"/>
                </a:solidFill>
              </a:rPr>
              <a:t>(</a:t>
            </a:r>
            <a:r>
              <a:rPr lang="ru-RU" sz="2400" b="1" dirty="0">
                <a:solidFill>
                  <a:srgbClr val="1717DF"/>
                </a:solidFill>
              </a:rPr>
              <a:t>на сайте РАИИ)</a:t>
            </a:r>
          </a:p>
        </p:txBody>
      </p:sp>
      <p:pic>
        <p:nvPicPr>
          <p:cNvPr id="54274" name="Picture 2" descr="Картинки по запросу Фото Лотфи Заде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85727"/>
            <a:ext cx="3214678" cy="2915669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0" y="3143248"/>
            <a:ext cx="3286116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err="1">
                <a:solidFill>
                  <a:srgbClr val="1717DF"/>
                </a:solidFill>
              </a:rPr>
              <a:t>Лотфи</a:t>
            </a:r>
            <a:r>
              <a:rPr lang="ru-RU" sz="2400" b="1" dirty="0">
                <a:solidFill>
                  <a:srgbClr val="1717DF"/>
                </a:solidFill>
              </a:rPr>
              <a:t> Аскер Заде</a:t>
            </a:r>
          </a:p>
          <a:p>
            <a:r>
              <a:rPr lang="ru-RU" sz="1500" b="1" dirty="0">
                <a:solidFill>
                  <a:srgbClr val="1717DF"/>
                </a:solidFill>
              </a:rPr>
              <a:t>4 февраля 1921 – 6 сентября 2017</a:t>
            </a:r>
          </a:p>
          <a:p>
            <a:r>
              <a:rPr lang="ru-RU" sz="2400" b="1" dirty="0"/>
              <a:t>  </a:t>
            </a:r>
            <a:endParaRPr lang="ru-RU" sz="2400" dirty="0"/>
          </a:p>
          <a:p>
            <a:endParaRPr lang="ru-RU" sz="2400" b="1" dirty="0">
              <a:solidFill>
                <a:srgbClr val="1717D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2844" y="4000504"/>
            <a:ext cx="314327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Человек удивительной судьбы: </a:t>
            </a:r>
          </a:p>
          <a:p>
            <a:r>
              <a:rPr lang="ru-RU" sz="1500" dirty="0"/>
              <a:t>он сам считал себя </a:t>
            </a:r>
            <a:r>
              <a:rPr lang="ru-RU" sz="1500" dirty="0">
                <a:solidFill>
                  <a:srgbClr val="1717DF"/>
                </a:solidFill>
              </a:rPr>
              <a:t>«американским профессором в области прикладной математики, получившим базовое </a:t>
            </a:r>
          </a:p>
          <a:p>
            <a:r>
              <a:rPr lang="ru-RU" sz="1500" dirty="0">
                <a:solidFill>
                  <a:srgbClr val="1717DF"/>
                </a:solidFill>
              </a:rPr>
              <a:t>электротехническое образование </a:t>
            </a:r>
          </a:p>
          <a:p>
            <a:r>
              <a:rPr lang="ru-RU" sz="1500" dirty="0">
                <a:solidFill>
                  <a:srgbClr val="1717DF"/>
                </a:solidFill>
              </a:rPr>
              <a:t>в Иране, а родившимся в России».</a:t>
            </a:r>
          </a:p>
          <a:p>
            <a:endParaRPr lang="ru-RU" sz="700" dirty="0"/>
          </a:p>
          <a:p>
            <a:r>
              <a:rPr lang="ru-RU" sz="1400" dirty="0"/>
              <a:t>(Интервью </a:t>
            </a:r>
            <a:r>
              <a:rPr lang="en-US" sz="1400" dirty="0"/>
              <a:t>Jeanne </a:t>
            </a:r>
            <a:r>
              <a:rPr lang="en-US" sz="1400" dirty="0" err="1"/>
              <a:t>Spriter</a:t>
            </a:r>
            <a:r>
              <a:rPr lang="en-US" sz="1400" dirty="0"/>
              <a:t> James </a:t>
            </a:r>
            <a:r>
              <a:rPr lang="ru-RU" sz="1400" dirty="0"/>
              <a:t>с </a:t>
            </a:r>
            <a:endParaRPr lang="en-US" sz="1400" dirty="0"/>
          </a:p>
          <a:p>
            <a:r>
              <a:rPr lang="en-US" sz="1400" dirty="0" err="1"/>
              <a:t>Lotfi</a:t>
            </a:r>
            <a:r>
              <a:rPr lang="en-US" sz="1400" dirty="0"/>
              <a:t> </a:t>
            </a:r>
            <a:r>
              <a:rPr lang="ru-RU" sz="1400" dirty="0"/>
              <a:t> </a:t>
            </a:r>
            <a:r>
              <a:rPr lang="en-US" sz="1400" dirty="0" err="1"/>
              <a:t>Zadeh</a:t>
            </a:r>
            <a:r>
              <a:rPr lang="ru-RU" sz="1400" dirty="0"/>
              <a:t>, опубликованное в электронной книге </a:t>
            </a:r>
            <a:r>
              <a:rPr lang="en-US" sz="1400" b="1" dirty="0" err="1"/>
              <a:t>Lotfi</a:t>
            </a:r>
            <a:r>
              <a:rPr lang="en-US" sz="1400" b="1" dirty="0"/>
              <a:t> </a:t>
            </a:r>
            <a:r>
              <a:rPr lang="ru-RU" sz="1400" b="1" dirty="0"/>
              <a:t> </a:t>
            </a:r>
            <a:r>
              <a:rPr lang="en-US" sz="1400" b="1" dirty="0" err="1"/>
              <a:t>Zadeh</a:t>
            </a:r>
            <a:r>
              <a:rPr lang="ru-RU" sz="1400" b="1" dirty="0"/>
              <a:t>, </a:t>
            </a:r>
          </a:p>
          <a:p>
            <a:r>
              <a:rPr lang="ru-RU" sz="1400" dirty="0"/>
              <a:t>изданной </a:t>
            </a:r>
            <a:r>
              <a:rPr lang="en-US" sz="1400" dirty="0" err="1">
                <a:solidFill>
                  <a:srgbClr val="1717DF"/>
                </a:solidFill>
              </a:rPr>
              <a:t>Kn</a:t>
            </a:r>
            <a:r>
              <a:rPr lang="en-US" sz="1400" dirty="0">
                <a:solidFill>
                  <a:srgbClr val="1717DF"/>
                </a:solidFill>
              </a:rPr>
              <a:t> </a:t>
            </a:r>
            <a:r>
              <a:rPr lang="en-US" sz="1400" dirty="0" err="1">
                <a:solidFill>
                  <a:srgbClr val="1717DF"/>
                </a:solidFill>
              </a:rPr>
              <a:t>Tr</a:t>
            </a:r>
            <a:r>
              <a:rPr lang="en-US" sz="1400" dirty="0">
                <a:solidFill>
                  <a:srgbClr val="1717DF"/>
                </a:solidFill>
              </a:rPr>
              <a:t> Benoit</a:t>
            </a:r>
            <a:r>
              <a:rPr lang="ru-RU" sz="1400" dirty="0">
                <a:solidFill>
                  <a:srgbClr val="1717DF"/>
                </a:solidFill>
              </a:rPr>
              <a:t>)</a:t>
            </a:r>
          </a:p>
          <a:p>
            <a:endParaRPr lang="ru-RU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3214678" y="500042"/>
            <a:ext cx="5786478" cy="694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Мировая наука понесла серьёзную утрату</a:t>
            </a:r>
            <a:r>
              <a:rPr lang="ru-RU" b="1" dirty="0"/>
              <a:t>: 6 сентября 2017 года </a:t>
            </a:r>
            <a:r>
              <a:rPr lang="ru-RU" dirty="0"/>
              <a:t>в Беркли (США, штат Калифорния) </a:t>
            </a:r>
            <a:r>
              <a:rPr lang="ru-RU" b="1" dirty="0"/>
              <a:t>на 97-м году </a:t>
            </a:r>
            <a:r>
              <a:rPr lang="ru-RU" dirty="0"/>
              <a:t>ушел из жизни великий учёный современности, основоположник ряда крупных научных направлений в прикладной математике, теории автоматического управления, информатике и искусственном интеллекте, </a:t>
            </a:r>
            <a:r>
              <a:rPr lang="ru-RU" dirty="0">
                <a:solidFill>
                  <a:srgbClr val="1717DF"/>
                </a:solidFill>
              </a:rPr>
              <a:t>профессор </a:t>
            </a:r>
            <a:r>
              <a:rPr lang="ru-RU" b="1" dirty="0">
                <a:solidFill>
                  <a:srgbClr val="1717DF"/>
                </a:solidFill>
              </a:rPr>
              <a:t>ЛОТФИ ЗАДЕ. </a:t>
            </a:r>
          </a:p>
          <a:p>
            <a:r>
              <a:rPr lang="ru-RU" sz="1600" dirty="0"/>
              <a:t>Он входил в когорту весьма немногочисленных ученых-первооткрывателей, которые генерируют новые, оригинальные научные идеи и формируют базовые научные парадигмы, изменяющие наш мир.</a:t>
            </a:r>
          </a:p>
          <a:p>
            <a:r>
              <a:rPr lang="ru-RU" sz="1600" dirty="0"/>
              <a:t>Профессор Л.Заде был основоположником </a:t>
            </a:r>
            <a:r>
              <a:rPr lang="ru-RU" sz="1600" b="1" dirty="0">
                <a:solidFill>
                  <a:srgbClr val="1717DF"/>
                </a:solidFill>
              </a:rPr>
              <a:t>теории нечетких множеств </a:t>
            </a:r>
            <a:r>
              <a:rPr lang="ru-RU" sz="1600" dirty="0"/>
              <a:t>и</a:t>
            </a:r>
            <a:r>
              <a:rPr lang="ru-RU" sz="1600" b="1" dirty="0">
                <a:solidFill>
                  <a:srgbClr val="1717DF"/>
                </a:solidFill>
              </a:rPr>
              <a:t> лингвистических переменных</a:t>
            </a:r>
            <a:r>
              <a:rPr lang="ru-RU" sz="1600" dirty="0"/>
              <a:t>, «отцом» </a:t>
            </a:r>
            <a:r>
              <a:rPr lang="ru-RU" sz="1600" b="1" dirty="0">
                <a:solidFill>
                  <a:srgbClr val="1717DF"/>
                </a:solidFill>
              </a:rPr>
              <a:t>нечёткой логики </a:t>
            </a:r>
            <a:r>
              <a:rPr lang="ru-RU" sz="1600" dirty="0"/>
              <a:t>и </a:t>
            </a:r>
            <a:r>
              <a:rPr lang="ru-RU" sz="1600" b="1" dirty="0">
                <a:solidFill>
                  <a:srgbClr val="1717DF"/>
                </a:solidFill>
              </a:rPr>
              <a:t>приближённых рассуждений,  </a:t>
            </a:r>
            <a:r>
              <a:rPr lang="ru-RU" sz="1600" dirty="0"/>
              <a:t>автором </a:t>
            </a:r>
            <a:r>
              <a:rPr lang="ru-RU" sz="1600" b="1" dirty="0">
                <a:solidFill>
                  <a:srgbClr val="1717DF"/>
                </a:solidFill>
              </a:rPr>
              <a:t>теории возможности </a:t>
            </a:r>
            <a:r>
              <a:rPr lang="ru-RU" sz="1600" dirty="0"/>
              <a:t>и </a:t>
            </a:r>
            <a:r>
              <a:rPr lang="ru-RU" sz="1600" b="1" dirty="0">
                <a:solidFill>
                  <a:srgbClr val="1717DF"/>
                </a:solidFill>
              </a:rPr>
              <a:t>общей теории неопределённости, </a:t>
            </a:r>
          </a:p>
          <a:p>
            <a:r>
              <a:rPr lang="ru-RU" sz="1600" dirty="0"/>
              <a:t>создателем  </a:t>
            </a:r>
            <a:r>
              <a:rPr lang="ru-RU" sz="1600" b="1" dirty="0">
                <a:solidFill>
                  <a:srgbClr val="1717DF"/>
                </a:solidFill>
              </a:rPr>
              <a:t>теории </a:t>
            </a:r>
            <a:r>
              <a:rPr lang="en-US" sz="1600" b="1" dirty="0">
                <a:solidFill>
                  <a:srgbClr val="1717DF"/>
                </a:solidFill>
              </a:rPr>
              <a:t>Z-</a:t>
            </a:r>
            <a:r>
              <a:rPr lang="ru-RU" sz="1600" b="1" dirty="0">
                <a:solidFill>
                  <a:srgbClr val="1717DF"/>
                </a:solidFill>
              </a:rPr>
              <a:t>чисел </a:t>
            </a:r>
            <a:r>
              <a:rPr lang="ru-RU" sz="1600" dirty="0"/>
              <a:t>и </a:t>
            </a:r>
            <a:r>
              <a:rPr lang="ru-RU" sz="1600" b="1" dirty="0">
                <a:solidFill>
                  <a:srgbClr val="1717DF"/>
                </a:solidFill>
              </a:rPr>
              <a:t>обобщённых ограничений, </a:t>
            </a:r>
          </a:p>
          <a:p>
            <a:r>
              <a:rPr lang="ru-RU" sz="1600" dirty="0"/>
              <a:t>родоначальником </a:t>
            </a:r>
            <a:r>
              <a:rPr lang="ru-RU" sz="1600" b="1" dirty="0">
                <a:solidFill>
                  <a:srgbClr val="1717DF"/>
                </a:solidFill>
              </a:rPr>
              <a:t>гранулярных </a:t>
            </a:r>
            <a:r>
              <a:rPr lang="ru-RU" sz="1600" dirty="0"/>
              <a:t>и </a:t>
            </a:r>
            <a:r>
              <a:rPr lang="ru-RU" sz="1600" b="1" dirty="0">
                <a:solidFill>
                  <a:srgbClr val="1717DF"/>
                </a:solidFill>
              </a:rPr>
              <a:t>мягких вычислений.</a:t>
            </a:r>
          </a:p>
          <a:p>
            <a:r>
              <a:rPr lang="ru-RU" sz="1500" dirty="0"/>
              <a:t>Его идеи и теории не только открыли новую эпоху в развитии научной мысли, свободную от ограничений узких научных направлений и способствующую их синергизму. </a:t>
            </a:r>
          </a:p>
          <a:p>
            <a:r>
              <a:rPr lang="ru-RU" sz="1500" dirty="0"/>
              <a:t>Они внесли весомый вклад в развитие новых информационных и когнитивных технологий, привели к созданию эффективных </a:t>
            </a:r>
            <a:r>
              <a:rPr lang="ru-RU" sz="1500" dirty="0">
                <a:solidFill>
                  <a:srgbClr val="1717DF"/>
                </a:solidFill>
              </a:rPr>
              <a:t>промышленных технологий</a:t>
            </a:r>
            <a:r>
              <a:rPr lang="ru-RU" sz="1500" dirty="0"/>
              <a:t>, таких как нечёткие компьютеры и процессоры, нечёткие регуляторы, нечёткие системы кластеризации и распознавания, и многие другие.</a:t>
            </a:r>
          </a:p>
          <a:p>
            <a:endParaRPr lang="ru-RU" sz="1500" dirty="0"/>
          </a:p>
          <a:p>
            <a:endParaRPr lang="ru-RU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0"/>
            <a:ext cx="8964612" cy="1157288"/>
          </a:xfrm>
        </p:spPr>
        <p:txBody>
          <a:bodyPr/>
          <a:lstStyle/>
          <a:p>
            <a:pPr eaLnBrk="1" hangingPunct="1">
              <a:lnSpc>
                <a:spcPct val="85000"/>
              </a:lnSpc>
              <a:defRPr/>
            </a:pPr>
            <a:r>
              <a:rPr lang="ru-RU" sz="3600" b="1" dirty="0">
                <a:solidFill>
                  <a:srgbClr val="1717DF"/>
                </a:solidFill>
              </a:rPr>
              <a:t>ВАЖНЕЙШИЕ ИДЕИ И РЕЗУЛЬТАТЫ Л.Заде в 1970-е </a:t>
            </a:r>
            <a:r>
              <a:rPr lang="en-US" sz="4000" dirty="0">
                <a:solidFill>
                  <a:srgbClr val="1717DF"/>
                </a:solidFill>
              </a:rPr>
              <a:t>– </a:t>
            </a:r>
            <a:r>
              <a:rPr lang="ru-RU" sz="4000">
                <a:solidFill>
                  <a:srgbClr val="1717DF"/>
                </a:solidFill>
              </a:rPr>
              <a:t>19</a:t>
            </a:r>
            <a:r>
              <a:rPr lang="ru-RU" sz="3600" b="1">
                <a:solidFill>
                  <a:srgbClr val="1717DF"/>
                </a:solidFill>
              </a:rPr>
              <a:t>90-е годы</a:t>
            </a:r>
            <a:endParaRPr lang="ru-RU" sz="3600" b="1" dirty="0">
              <a:solidFill>
                <a:srgbClr val="1717DF"/>
              </a:solidFill>
            </a:endParaRP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125538"/>
            <a:ext cx="8964612" cy="6119812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ru-RU" sz="100" b="1" dirty="0"/>
          </a:p>
          <a:p>
            <a:pPr eaLnBrk="1" hangingPunct="1">
              <a:lnSpc>
                <a:spcPct val="80000"/>
              </a:lnSpc>
              <a:buClr>
                <a:schemeClr val="tx1"/>
              </a:buClr>
              <a:buFont typeface="Wingdings" pitchFamily="2" charset="2"/>
              <a:buChar char="q"/>
              <a:defRPr/>
            </a:pPr>
            <a:r>
              <a:rPr lang="ru-RU" sz="2000" b="1" dirty="0">
                <a:solidFill>
                  <a:srgbClr val="1717DF"/>
                </a:solidFill>
              </a:rPr>
              <a:t>Формальная модель лингвистической переменной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1600" dirty="0" err="1"/>
              <a:t>Zadeh</a:t>
            </a:r>
            <a:r>
              <a:rPr lang="ru-RU" sz="1600" dirty="0"/>
              <a:t> </a:t>
            </a:r>
            <a:r>
              <a:rPr lang="en-US" sz="1600" dirty="0"/>
              <a:t> L.A.  The Concept of a Linguistic Variable and its Application to Approximate </a:t>
            </a:r>
            <a:endParaRPr lang="ru-RU" sz="16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1600" dirty="0"/>
              <a:t>Reasoning. Parts 1 and 2// Information Sciences. – 1975. – Vol.8. – P.199-249, 301-357.</a:t>
            </a:r>
            <a:endParaRPr lang="ru-RU" sz="1600" dirty="0"/>
          </a:p>
          <a:p>
            <a:pPr eaLnBrk="1" hangingPunct="1">
              <a:lnSpc>
                <a:spcPct val="80000"/>
              </a:lnSpc>
              <a:buClr>
                <a:schemeClr val="tx1"/>
              </a:buClr>
              <a:buFont typeface="Wingdings" pitchFamily="2" charset="2"/>
              <a:buChar char="q"/>
              <a:defRPr/>
            </a:pPr>
            <a:r>
              <a:rPr lang="ru-RU" sz="2000" b="1" dirty="0">
                <a:solidFill>
                  <a:srgbClr val="006600"/>
                </a:solidFill>
              </a:rPr>
              <a:t>Идеи плюрализма и локальности в логике</a:t>
            </a:r>
            <a:r>
              <a:rPr lang="ru-RU" sz="2000" dirty="0">
                <a:solidFill>
                  <a:srgbClr val="006600"/>
                </a:solidFill>
              </a:rPr>
              <a:t>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1600" dirty="0"/>
              <a:t>Bellman R., </a:t>
            </a:r>
            <a:r>
              <a:rPr lang="en-US" sz="1600" dirty="0" err="1"/>
              <a:t>Zadeh</a:t>
            </a:r>
            <a:r>
              <a:rPr lang="en-US" sz="1600" dirty="0"/>
              <a:t> L.A.  Local and Fuzzy Logics// Modern Uses of Multiple-Valued Logics/ </a:t>
            </a:r>
            <a:endParaRPr lang="ru-RU" sz="16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1600" dirty="0"/>
              <a:t>Ed. by </a:t>
            </a:r>
            <a:r>
              <a:rPr lang="en-US" sz="1600" dirty="0" err="1"/>
              <a:t>J.M.Dunn</a:t>
            </a:r>
            <a:r>
              <a:rPr lang="en-US" sz="1600" dirty="0"/>
              <a:t> and </a:t>
            </a:r>
            <a:r>
              <a:rPr lang="en-US" sz="1600" dirty="0" err="1"/>
              <a:t>G.Epstein</a:t>
            </a:r>
            <a:r>
              <a:rPr lang="en-US" sz="1600" dirty="0"/>
              <a:t>. – Dordrecht: </a:t>
            </a:r>
            <a:r>
              <a:rPr lang="en-US" sz="1600" dirty="0" err="1"/>
              <a:t>D.Reidel</a:t>
            </a:r>
            <a:r>
              <a:rPr lang="en-US" sz="1600" dirty="0"/>
              <a:t>, 1977. – P.105-165.</a:t>
            </a:r>
            <a:endParaRPr lang="ru-RU" sz="1600" dirty="0"/>
          </a:p>
          <a:p>
            <a:pPr eaLnBrk="1" hangingPunct="1">
              <a:lnSpc>
                <a:spcPct val="80000"/>
              </a:lnSpc>
              <a:buClr>
                <a:schemeClr val="tx1"/>
              </a:buClr>
              <a:buFont typeface="Wingdings" pitchFamily="2" charset="2"/>
              <a:buChar char="q"/>
              <a:defRPr/>
            </a:pPr>
            <a:r>
              <a:rPr lang="ru-RU" sz="2000" b="1" dirty="0">
                <a:solidFill>
                  <a:srgbClr val="0D0D7D"/>
                </a:solidFill>
              </a:rPr>
              <a:t>Теория возможности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1600" dirty="0" err="1"/>
              <a:t>Zadeh</a:t>
            </a:r>
            <a:r>
              <a:rPr lang="en-US" sz="1600" dirty="0"/>
              <a:t> L.A.  Fuzzy Sets as a Basis for a Theory of Possibility// Fuzzy Sets and Systems. – </a:t>
            </a:r>
            <a:endParaRPr lang="ru-RU" sz="16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1600" dirty="0"/>
              <a:t>1978. – Vol.1. – P. </a:t>
            </a:r>
            <a:r>
              <a:rPr lang="ru-RU" sz="1600" dirty="0"/>
              <a:t>3-28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Char char="q"/>
              <a:defRPr/>
            </a:pPr>
            <a:r>
              <a:rPr lang="ru-RU" sz="2000" b="1" dirty="0">
                <a:solidFill>
                  <a:srgbClr val="0070C0"/>
                </a:solidFill>
              </a:rPr>
              <a:t>Теория приближенных рассуждений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1600" dirty="0" err="1"/>
              <a:t>Zadeh</a:t>
            </a:r>
            <a:r>
              <a:rPr lang="en-US" sz="1600" dirty="0"/>
              <a:t> L.A. </a:t>
            </a:r>
            <a:r>
              <a:rPr lang="ru-RU" sz="1600" dirty="0"/>
              <a:t> </a:t>
            </a:r>
            <a:r>
              <a:rPr lang="en-US" sz="1600" dirty="0"/>
              <a:t>A Theory of Approximate Reasoning//  Machine Intelligence/ </a:t>
            </a:r>
            <a:r>
              <a:rPr lang="ru-RU" sz="1600" dirty="0"/>
              <a:t> </a:t>
            </a:r>
            <a:r>
              <a:rPr lang="en-US" sz="1600" dirty="0"/>
              <a:t>Ed. by J. Hayes,</a:t>
            </a:r>
            <a:r>
              <a:rPr lang="ru-RU" sz="1600" dirty="0"/>
              <a:t>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1600" dirty="0"/>
              <a:t>D. </a:t>
            </a:r>
            <a:r>
              <a:rPr lang="en-US" sz="1600" dirty="0" err="1"/>
              <a:t>Michie</a:t>
            </a:r>
            <a:r>
              <a:rPr lang="en-US" sz="1600" dirty="0"/>
              <a:t> and L.I. </a:t>
            </a:r>
            <a:r>
              <a:rPr lang="en-US" sz="1600" dirty="0" err="1"/>
              <a:t>Mikulich</a:t>
            </a:r>
            <a:r>
              <a:rPr lang="en-US" sz="1600" dirty="0"/>
              <a:t>. – New York: Halstead Press, 1979. – P.149-194.</a:t>
            </a:r>
            <a:endParaRPr lang="ru-RU" sz="1600" dirty="0"/>
          </a:p>
          <a:p>
            <a:pPr eaLnBrk="1" hangingPunct="1">
              <a:lnSpc>
                <a:spcPct val="80000"/>
              </a:lnSpc>
              <a:buClr>
                <a:schemeClr val="tx1"/>
              </a:buClr>
              <a:buFont typeface="Wingdings" pitchFamily="2" charset="2"/>
              <a:buChar char="q"/>
              <a:defRPr/>
            </a:pPr>
            <a:r>
              <a:rPr lang="ru-RU" sz="2000" b="1" dirty="0">
                <a:solidFill>
                  <a:srgbClr val="002060"/>
                </a:solidFill>
              </a:rPr>
              <a:t>Концепция мягких вычислений</a:t>
            </a:r>
            <a:endParaRPr lang="en-US" sz="2000" b="1" dirty="0">
              <a:solidFill>
                <a:srgbClr val="002060"/>
              </a:solidFill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1600" dirty="0" err="1"/>
              <a:t>Zadeh</a:t>
            </a:r>
            <a:r>
              <a:rPr lang="en-US" sz="1600" dirty="0"/>
              <a:t> L.A.  Fuzzy Logic, Neural Network and Soft Computing//  Communications of the ACM.</a:t>
            </a:r>
            <a:endParaRPr lang="ru-RU" sz="16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1600" dirty="0"/>
              <a:t> – 1994. – Vol.37, №3. – P.77-84.</a:t>
            </a:r>
            <a:endParaRPr lang="ru-RU" sz="16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ru-RU" sz="300" dirty="0"/>
          </a:p>
          <a:p>
            <a:pPr eaLnBrk="1" hangingPunct="1">
              <a:lnSpc>
                <a:spcPct val="80000"/>
              </a:lnSpc>
              <a:buClr>
                <a:schemeClr val="tx1"/>
              </a:buClr>
              <a:buFont typeface="Wingdings" pitchFamily="2" charset="2"/>
              <a:buChar char="q"/>
              <a:defRPr/>
            </a:pPr>
            <a:r>
              <a:rPr lang="ru-RU" sz="2000" b="1" dirty="0">
                <a:solidFill>
                  <a:srgbClr val="7030A0"/>
                </a:solidFill>
              </a:rPr>
              <a:t>Концепция вычислений со словами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1600" dirty="0" err="1"/>
              <a:t>Zadeh</a:t>
            </a:r>
            <a:r>
              <a:rPr lang="en-US" sz="1600" dirty="0"/>
              <a:t> L.A.  Fuzzy Logic = Computing With Words// IEEE Transactions on Fuzzy Systems. – </a:t>
            </a:r>
            <a:endParaRPr lang="ru-RU" sz="16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1600" dirty="0"/>
              <a:t>1996. –</a:t>
            </a:r>
            <a:r>
              <a:rPr lang="ru-RU" sz="1600" dirty="0"/>
              <a:t> </a:t>
            </a:r>
            <a:r>
              <a:rPr lang="en-US" sz="1600" dirty="0"/>
              <a:t>Vol. 4. – P. 103-111. </a:t>
            </a:r>
            <a:endParaRPr lang="ru-RU" sz="1600" dirty="0"/>
          </a:p>
          <a:p>
            <a:pPr eaLnBrk="1" hangingPunct="1">
              <a:lnSpc>
                <a:spcPct val="80000"/>
              </a:lnSpc>
              <a:buClr>
                <a:schemeClr val="tx1"/>
              </a:buClr>
              <a:buFont typeface="Wingdings" pitchFamily="2" charset="2"/>
              <a:buChar char="q"/>
              <a:defRPr/>
            </a:pPr>
            <a:r>
              <a:rPr lang="ru-RU" sz="2000" b="1" dirty="0">
                <a:solidFill>
                  <a:srgbClr val="008000"/>
                </a:solidFill>
              </a:rPr>
              <a:t>Теория грануляции нечеткой информации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1600" dirty="0" err="1"/>
              <a:t>Zadeh</a:t>
            </a:r>
            <a:r>
              <a:rPr lang="en-US" sz="1600" dirty="0"/>
              <a:t> L.A.  Toward a Theory of Fuzzy Information Granulation and its Centrality in Human </a:t>
            </a:r>
            <a:endParaRPr lang="ru-RU" sz="16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1600" dirty="0"/>
              <a:t>Reasoning and Fuzzy Logic// Fuzzy Sets and Systems. – 1997. – Vol. 90. – P.111-127.</a:t>
            </a:r>
            <a:endParaRPr lang="ru-RU" sz="1600" dirty="0"/>
          </a:p>
          <a:p>
            <a:pPr eaLnBrk="1" hangingPunct="1">
              <a:lnSpc>
                <a:spcPct val="80000"/>
              </a:lnSpc>
              <a:defRPr/>
            </a:pP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101465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sz="quarter"/>
          </p:nvPr>
        </p:nvSpPr>
        <p:spPr>
          <a:xfrm>
            <a:off x="0" y="1"/>
            <a:ext cx="9144000" cy="928669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ru-RU" sz="3600" dirty="0">
                <a:solidFill>
                  <a:srgbClr val="1717DF"/>
                </a:solidFill>
              </a:rPr>
              <a:t>ВЕХИ НАУЧНЫХ ДОСТИЖЕНИЙ</a:t>
            </a:r>
            <a:br>
              <a:rPr lang="ru-RU" sz="3600" dirty="0"/>
            </a:br>
            <a:r>
              <a:rPr lang="ru-RU" sz="3200" dirty="0">
                <a:solidFill>
                  <a:srgbClr val="1717DF"/>
                </a:solidFill>
              </a:rPr>
              <a:t>1950-1970-е ГОДЫ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sz="quarter" idx="1"/>
          </p:nvPr>
        </p:nvSpPr>
        <p:spPr>
          <a:xfrm>
            <a:off x="0" y="857232"/>
            <a:ext cx="9144000" cy="6000768"/>
          </a:xfrm>
        </p:spPr>
        <p:txBody>
          <a:bodyPr/>
          <a:lstStyle/>
          <a:p>
            <a:pPr algn="l">
              <a:lnSpc>
                <a:spcPct val="95000"/>
              </a:lnSpc>
              <a:spcBef>
                <a:spcPts val="280"/>
              </a:spcBef>
            </a:pPr>
            <a:r>
              <a:rPr lang="en-US" sz="2000" b="1" dirty="0"/>
              <a:t>1956</a:t>
            </a:r>
            <a:r>
              <a:rPr lang="ru-RU" sz="2000" b="1" dirty="0"/>
              <a:t>. Постановка задачи идентификации системы.</a:t>
            </a:r>
          </a:p>
          <a:p>
            <a:pPr algn="l">
              <a:lnSpc>
                <a:spcPct val="95000"/>
              </a:lnSpc>
              <a:spcBef>
                <a:spcPts val="280"/>
              </a:spcBef>
            </a:pPr>
            <a:r>
              <a:rPr lang="ru-RU" sz="2000" b="1" dirty="0"/>
              <a:t>1963. Разработка подхода к анализу линейных систем в </a:t>
            </a:r>
          </a:p>
          <a:p>
            <a:pPr algn="l">
              <a:lnSpc>
                <a:spcPct val="95000"/>
              </a:lnSpc>
              <a:spcBef>
                <a:spcPts val="280"/>
              </a:spcBef>
            </a:pPr>
            <a:r>
              <a:rPr lang="ru-RU" sz="2000" b="1" dirty="0"/>
              <a:t>пространстве состояний (</a:t>
            </a:r>
            <a:r>
              <a:rPr lang="ru-RU" sz="2000" dirty="0"/>
              <a:t>совместно с </a:t>
            </a:r>
            <a:r>
              <a:rPr lang="ru-RU" sz="2000" dirty="0" err="1"/>
              <a:t>Ч.Дезоэром</a:t>
            </a:r>
            <a:r>
              <a:rPr lang="ru-RU" sz="2000" dirty="0"/>
              <a:t>).</a:t>
            </a:r>
          </a:p>
          <a:p>
            <a:pPr algn="l">
              <a:lnSpc>
                <a:spcPct val="95000"/>
              </a:lnSpc>
              <a:spcBef>
                <a:spcPts val="280"/>
              </a:spcBef>
            </a:pPr>
            <a:r>
              <a:rPr lang="ru-RU" sz="2000" b="1" dirty="0"/>
              <a:t>1965.  Создание основ теории нечётких множеств и </a:t>
            </a:r>
          </a:p>
          <a:p>
            <a:pPr algn="l">
              <a:lnSpc>
                <a:spcPct val="95000"/>
              </a:lnSpc>
              <a:spcBef>
                <a:spcPts val="180"/>
              </a:spcBef>
            </a:pPr>
            <a:r>
              <a:rPr lang="ru-RU" sz="2000" b="1" dirty="0"/>
              <a:t>нечёткой логики. </a:t>
            </a:r>
            <a:r>
              <a:rPr lang="en-US" sz="1800" b="1" dirty="0">
                <a:solidFill>
                  <a:srgbClr val="1717DF"/>
                </a:solidFill>
              </a:rPr>
              <a:t>Fuzzy Sets</a:t>
            </a:r>
            <a:endParaRPr lang="ru-RU" sz="1800" b="1" dirty="0">
              <a:solidFill>
                <a:srgbClr val="1717DF"/>
              </a:solidFill>
            </a:endParaRPr>
          </a:p>
          <a:p>
            <a:pPr algn="l">
              <a:lnSpc>
                <a:spcPct val="95000"/>
              </a:lnSpc>
              <a:spcBef>
                <a:spcPts val="280"/>
              </a:spcBef>
            </a:pPr>
            <a:r>
              <a:rPr lang="ru-RU" sz="2000" b="1" dirty="0"/>
              <a:t>1968. Построение мер вероятности для нечётких событий.</a:t>
            </a:r>
            <a:r>
              <a:rPr lang="en-US" sz="2000" b="1" dirty="0"/>
              <a:t> </a:t>
            </a:r>
          </a:p>
          <a:p>
            <a:pPr algn="l">
              <a:lnSpc>
                <a:spcPct val="95000"/>
              </a:lnSpc>
              <a:spcBef>
                <a:spcPts val="280"/>
              </a:spcBef>
            </a:pPr>
            <a:r>
              <a:rPr lang="ru-RU" sz="2000" b="1" dirty="0"/>
              <a:t>1970. Моделирование принятия решений в нечёткой среде </a:t>
            </a:r>
            <a:r>
              <a:rPr lang="ru-RU" sz="2000" dirty="0"/>
              <a:t>(совместно с Р.Беллманом).</a:t>
            </a:r>
            <a:r>
              <a:rPr lang="en-US" sz="2000" dirty="0"/>
              <a:t>   </a:t>
            </a:r>
            <a:r>
              <a:rPr lang="en-US" sz="1800" b="1" dirty="0">
                <a:solidFill>
                  <a:srgbClr val="1717DF"/>
                </a:solidFill>
              </a:rPr>
              <a:t>Decision-Making in Fuzzy Environment</a:t>
            </a:r>
          </a:p>
          <a:p>
            <a:pPr algn="l">
              <a:lnSpc>
                <a:spcPct val="95000"/>
              </a:lnSpc>
              <a:spcBef>
                <a:spcPts val="280"/>
              </a:spcBef>
            </a:pPr>
            <a:r>
              <a:rPr lang="en-US" sz="2000" b="1" dirty="0"/>
              <a:t>1971. </a:t>
            </a:r>
            <a:r>
              <a:rPr lang="ru-RU" sz="2000" b="1" dirty="0"/>
              <a:t>Исследований нечётких отношений подобия и нечётких порядков.</a:t>
            </a:r>
          </a:p>
          <a:p>
            <a:pPr algn="l">
              <a:lnSpc>
                <a:spcPct val="95000"/>
              </a:lnSpc>
              <a:spcBef>
                <a:spcPts val="280"/>
              </a:spcBef>
            </a:pPr>
            <a:r>
              <a:rPr lang="ru-RU" sz="2000" b="1" dirty="0"/>
              <a:t>1973. Разработка принципов нового подхода к анализу сложных систем и процессов принятия решений. </a:t>
            </a:r>
            <a:r>
              <a:rPr lang="ru-RU" sz="2000" dirty="0"/>
              <a:t>Принцип несовместимости.</a:t>
            </a:r>
          </a:p>
          <a:p>
            <a:pPr algn="l">
              <a:lnSpc>
                <a:spcPct val="95000"/>
              </a:lnSpc>
              <a:spcBef>
                <a:spcPts val="280"/>
              </a:spcBef>
            </a:pPr>
            <a:r>
              <a:rPr lang="ru-RU" sz="2000" b="1" dirty="0"/>
              <a:t>197</a:t>
            </a:r>
            <a:r>
              <a:rPr lang="en-US" sz="2000" b="1" dirty="0"/>
              <a:t>5</a:t>
            </a:r>
            <a:r>
              <a:rPr lang="ru-RU" sz="2000" b="1" dirty="0"/>
              <a:t>. Введение понятия лингвистической переменной и нечётких «</a:t>
            </a:r>
            <a:r>
              <a:rPr lang="ru-RU" sz="2000" b="1" dirty="0" err="1"/>
              <a:t>если-то</a:t>
            </a:r>
            <a:r>
              <a:rPr lang="ru-RU" sz="2000" b="1" dirty="0"/>
              <a:t>» правил.</a:t>
            </a:r>
            <a:r>
              <a:rPr lang="en-US" sz="2000" b="1" dirty="0"/>
              <a:t> </a:t>
            </a:r>
            <a:r>
              <a:rPr lang="en-US" sz="1500" b="1" dirty="0">
                <a:solidFill>
                  <a:srgbClr val="1717DF"/>
                </a:solidFill>
              </a:rPr>
              <a:t>The Concept of Linguistic Variable and its  Application to Approximate Reasoning</a:t>
            </a:r>
            <a:endParaRPr lang="ru-RU" sz="1500" b="1" dirty="0">
              <a:solidFill>
                <a:srgbClr val="1717DF"/>
              </a:solidFill>
            </a:endParaRPr>
          </a:p>
          <a:p>
            <a:pPr algn="l">
              <a:lnSpc>
                <a:spcPct val="95000"/>
              </a:lnSpc>
              <a:spcBef>
                <a:spcPts val="280"/>
              </a:spcBef>
            </a:pPr>
            <a:r>
              <a:rPr lang="ru-RU" sz="2000" b="1" dirty="0"/>
              <a:t>1978. Разработка теории возможности. </a:t>
            </a:r>
            <a:r>
              <a:rPr lang="en-US" sz="1600" b="1" dirty="0">
                <a:solidFill>
                  <a:srgbClr val="1717DF"/>
                </a:solidFill>
              </a:rPr>
              <a:t>Fuzzy Sets as a Basis for a Theory of Possibility</a:t>
            </a:r>
            <a:endParaRPr lang="ru-RU" sz="1600" b="1" dirty="0">
              <a:solidFill>
                <a:srgbClr val="1717DF"/>
              </a:solidFill>
            </a:endParaRPr>
          </a:p>
          <a:p>
            <a:pPr algn="l">
              <a:lnSpc>
                <a:spcPct val="95000"/>
              </a:lnSpc>
              <a:spcBef>
                <a:spcPts val="280"/>
              </a:spcBef>
            </a:pPr>
            <a:r>
              <a:rPr lang="ru-RU" sz="2000" b="1" dirty="0"/>
              <a:t>1978. Разработка </a:t>
            </a:r>
            <a:r>
              <a:rPr lang="en-US" sz="2000" b="1" dirty="0"/>
              <a:t>PRUF (</a:t>
            </a:r>
            <a:r>
              <a:rPr lang="en-US" sz="2000" b="1" dirty="0" err="1"/>
              <a:t>Possibilistic</a:t>
            </a:r>
            <a:r>
              <a:rPr lang="en-US" sz="2000" b="1" dirty="0"/>
              <a:t> Relational Universal Fuzzy) – </a:t>
            </a:r>
            <a:r>
              <a:rPr lang="ru-RU" sz="2000" b="1" dirty="0"/>
              <a:t>языка представления смысла для естественных языков</a:t>
            </a:r>
          </a:p>
          <a:p>
            <a:pPr algn="l">
              <a:lnSpc>
                <a:spcPct val="95000"/>
              </a:lnSpc>
              <a:spcBef>
                <a:spcPts val="280"/>
              </a:spcBef>
            </a:pPr>
            <a:r>
              <a:rPr lang="ru-RU" sz="2000" b="1" dirty="0"/>
              <a:t>1979. Разработка основ теории приближённых рассуждений.</a:t>
            </a:r>
            <a:r>
              <a:rPr lang="en-US" sz="1500" b="1" dirty="0">
                <a:solidFill>
                  <a:srgbClr val="1717DF"/>
                </a:solidFill>
              </a:rPr>
              <a:t>Approximate Reasoning</a:t>
            </a:r>
            <a:r>
              <a:rPr lang="ru-RU" sz="1500" b="1" dirty="0"/>
              <a:t> </a:t>
            </a:r>
          </a:p>
          <a:p>
            <a:pPr algn="l">
              <a:lnSpc>
                <a:spcPct val="80000"/>
              </a:lnSpc>
              <a:spcBef>
                <a:spcPts val="280"/>
              </a:spcBef>
            </a:pPr>
            <a:r>
              <a:rPr lang="ru-RU" sz="2000" b="1" dirty="0"/>
              <a:t>1979.  Нечёткие множества и гранулярная структура информации.</a:t>
            </a:r>
            <a:r>
              <a:rPr lang="en-US" sz="2000" b="1" dirty="0">
                <a:solidFill>
                  <a:srgbClr val="1717DF"/>
                </a:solidFill>
              </a:rPr>
              <a:t> </a:t>
            </a:r>
            <a:r>
              <a:rPr lang="en-US" sz="1600" b="1" dirty="0">
                <a:solidFill>
                  <a:srgbClr val="1717DF"/>
                </a:solidFill>
              </a:rPr>
              <a:t>Information 								         Granulation</a:t>
            </a:r>
            <a:r>
              <a:rPr lang="en-US" sz="2000" b="1" dirty="0"/>
              <a:t> </a:t>
            </a:r>
            <a:endParaRPr lang="ru-RU" sz="2000" b="1" dirty="0"/>
          </a:p>
          <a:p>
            <a:pPr algn="l">
              <a:spcBef>
                <a:spcPts val="280"/>
              </a:spcBef>
            </a:pPr>
            <a:endParaRPr lang="ru-RU" sz="2000" dirty="0"/>
          </a:p>
          <a:p>
            <a:pPr algn="l"/>
            <a:endParaRPr lang="en-US" dirty="0"/>
          </a:p>
          <a:p>
            <a:pPr algn="l"/>
            <a:endParaRPr lang="ru-RU" dirty="0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86578" y="500042"/>
            <a:ext cx="2357422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6929454" y="2285992"/>
            <a:ext cx="2357454" cy="618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  <a:spcBef>
                <a:spcPts val="280"/>
              </a:spcBef>
            </a:pPr>
            <a:r>
              <a:rPr lang="en-US" b="1" dirty="0">
                <a:solidFill>
                  <a:srgbClr val="1717DF"/>
                </a:solidFill>
              </a:rPr>
              <a:t>Probability Measures of  Fuzzy Events</a:t>
            </a:r>
            <a:endParaRPr lang="ru-RU" b="1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sz="quarter"/>
          </p:nvPr>
        </p:nvSpPr>
        <p:spPr>
          <a:xfrm>
            <a:off x="785786" y="142853"/>
            <a:ext cx="7929618" cy="571503"/>
          </a:xfrm>
        </p:spPr>
        <p:txBody>
          <a:bodyPr/>
          <a:lstStyle/>
          <a:p>
            <a:r>
              <a:rPr lang="ru-RU" sz="3600" dirty="0">
                <a:solidFill>
                  <a:srgbClr val="1717DF"/>
                </a:solidFill>
              </a:rPr>
              <a:t>ВЕХИ НАУЧНЫХ ДОСТИЖЕНИЙ</a:t>
            </a:r>
            <a:br>
              <a:rPr lang="ru-RU" sz="3600" dirty="0"/>
            </a:br>
            <a:r>
              <a:rPr lang="ru-RU" sz="3200" dirty="0">
                <a:solidFill>
                  <a:srgbClr val="1717DF"/>
                </a:solidFill>
              </a:rPr>
              <a:t>1980-1990-е ГОДЫ</a:t>
            </a:r>
            <a:r>
              <a:rPr lang="ru-RU" sz="3200" dirty="0"/>
              <a:t> </a:t>
            </a:r>
            <a:endParaRPr lang="ru-RU" sz="3600" dirty="0">
              <a:solidFill>
                <a:srgbClr val="0D0D7D"/>
              </a:solidFill>
            </a:endParaRPr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00108"/>
            <a:ext cx="3214678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0" y="3000372"/>
            <a:ext cx="342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1717DF"/>
                </a:solidFill>
              </a:rPr>
              <a:t>Снова на малой родине в Баку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57554" y="1000108"/>
            <a:ext cx="557216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 b="1" dirty="0"/>
              <a:t>1983</a:t>
            </a:r>
            <a:r>
              <a:rPr lang="ru-RU" sz="2000" b="1" dirty="0"/>
              <a:t>.</a:t>
            </a:r>
            <a:r>
              <a:rPr lang="en-US" sz="2000" b="1" dirty="0"/>
              <a:t> </a:t>
            </a:r>
            <a:r>
              <a:rPr lang="ru-RU" sz="2000" b="1" dirty="0"/>
              <a:t>Управление неопределённостью  в экспертных системах методами нечёткой логики. </a:t>
            </a:r>
          </a:p>
          <a:p>
            <a:pPr>
              <a:lnSpc>
                <a:spcPct val="85000"/>
              </a:lnSpc>
            </a:pPr>
            <a:r>
              <a:rPr lang="ru-RU" sz="2000" b="1" dirty="0"/>
              <a:t>1983. Развитие вычислительного подхода к нечётким квантификаторам в естественных языках.</a:t>
            </a:r>
            <a:endParaRPr lang="en-US" sz="2000" b="1" dirty="0"/>
          </a:p>
          <a:p>
            <a:pPr>
              <a:lnSpc>
                <a:spcPct val="85000"/>
              </a:lnSpc>
            </a:pPr>
            <a:r>
              <a:rPr lang="en-US" sz="2000" b="1" dirty="0"/>
              <a:t>1985</a:t>
            </a:r>
            <a:r>
              <a:rPr lang="ru-RU" sz="2000" b="1" dirty="0"/>
              <a:t>.</a:t>
            </a:r>
            <a:r>
              <a:rPr lang="en-US" sz="2000" b="1" dirty="0"/>
              <a:t> </a:t>
            </a:r>
            <a:r>
              <a:rPr lang="ru-RU" sz="2000" b="1" dirty="0"/>
              <a:t>Разработка теории рассуждений здравого смысла.</a:t>
            </a:r>
          </a:p>
          <a:p>
            <a:r>
              <a:rPr lang="en-US" sz="2000" b="1" dirty="0"/>
              <a:t>1985</a:t>
            </a:r>
            <a:r>
              <a:rPr lang="ru-RU" sz="2000" b="1" dirty="0"/>
              <a:t>.</a:t>
            </a:r>
            <a:r>
              <a:rPr lang="en-US" sz="2000" b="1" dirty="0"/>
              <a:t> C</a:t>
            </a:r>
            <a:r>
              <a:rPr lang="ru-RU" sz="2000" b="1" dirty="0" err="1"/>
              <a:t>иллогизмы</a:t>
            </a:r>
            <a:r>
              <a:rPr lang="ru-RU" sz="2000" b="1" dirty="0"/>
              <a:t> в нечёткой логике. Разработка логики диспозиций.</a:t>
            </a:r>
            <a:endParaRPr lang="en-US" sz="2000" b="1" dirty="0"/>
          </a:p>
          <a:p>
            <a:endParaRPr lang="ru-RU" b="1" dirty="0"/>
          </a:p>
          <a:p>
            <a:endParaRPr lang="ru-RU" b="1" dirty="0"/>
          </a:p>
          <a:p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3643314"/>
            <a:ext cx="8858280" cy="3573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2000" b="1" dirty="0"/>
              <a:t>1991</a:t>
            </a:r>
            <a:r>
              <a:rPr lang="ru-RU" sz="2000" b="1" dirty="0"/>
              <a:t>.</a:t>
            </a:r>
            <a:r>
              <a:rPr lang="en-US" sz="2000" b="1" dirty="0"/>
              <a:t> </a:t>
            </a:r>
            <a:r>
              <a:rPr lang="ru-RU" sz="2000" b="1" dirty="0"/>
              <a:t>Исчисления нечётких правил, нечётких графов и нечётких вероятностей</a:t>
            </a:r>
            <a:endParaRPr lang="en-US" sz="2000" b="1" dirty="0"/>
          </a:p>
          <a:p>
            <a:pPr>
              <a:lnSpc>
                <a:spcPct val="114000"/>
              </a:lnSpc>
            </a:pPr>
            <a:r>
              <a:rPr lang="en-US" sz="2000" b="1" dirty="0"/>
              <a:t>1991</a:t>
            </a:r>
            <a:r>
              <a:rPr lang="ru-RU" sz="2000" b="1" dirty="0"/>
              <a:t>.</a:t>
            </a:r>
            <a:r>
              <a:rPr lang="en-US" sz="2000" b="1" dirty="0"/>
              <a:t> </a:t>
            </a:r>
            <a:r>
              <a:rPr lang="ru-RU" sz="2000" b="1" dirty="0"/>
              <a:t>Создание мягких вычислений. </a:t>
            </a:r>
            <a:endParaRPr lang="en-US" sz="2000" b="1" dirty="0"/>
          </a:p>
          <a:p>
            <a:pPr>
              <a:lnSpc>
                <a:spcPct val="114000"/>
              </a:lnSpc>
            </a:pPr>
            <a:r>
              <a:rPr lang="en-US" sz="2000" b="1" dirty="0"/>
              <a:t>1996</a:t>
            </a:r>
            <a:r>
              <a:rPr lang="ru-RU" sz="2000" b="1" dirty="0"/>
              <a:t>.</a:t>
            </a:r>
            <a:r>
              <a:rPr lang="en-US" sz="2000" b="1" dirty="0"/>
              <a:t> </a:t>
            </a:r>
            <a:r>
              <a:rPr lang="ru-RU" sz="2000" b="1" dirty="0"/>
              <a:t>Нечёткая логика = Вычисления со словами. Разработка элементов теории вычислений со словами. </a:t>
            </a:r>
            <a:endParaRPr lang="en-US" sz="2000" b="1" dirty="0"/>
          </a:p>
          <a:p>
            <a:pPr>
              <a:lnSpc>
                <a:spcPct val="114000"/>
              </a:lnSpc>
            </a:pPr>
            <a:r>
              <a:rPr lang="en-US" sz="2000" b="1" dirty="0"/>
              <a:t>1997</a:t>
            </a:r>
            <a:r>
              <a:rPr lang="ru-RU" sz="2000" b="1" dirty="0"/>
              <a:t>.</a:t>
            </a:r>
            <a:r>
              <a:rPr lang="en-US" sz="2000" b="1" dirty="0"/>
              <a:t> </a:t>
            </a:r>
            <a:r>
              <a:rPr lang="ru-RU" sz="2000" b="1" dirty="0"/>
              <a:t>Определение понятия гранулы и разработка теории грануляции нечёткой информации. </a:t>
            </a:r>
            <a:endParaRPr lang="en-US" sz="2000" b="1" dirty="0"/>
          </a:p>
          <a:p>
            <a:pPr>
              <a:lnSpc>
                <a:spcPct val="114000"/>
              </a:lnSpc>
            </a:pPr>
            <a:r>
              <a:rPr lang="en-US" sz="2000" b="1" dirty="0"/>
              <a:t>1999</a:t>
            </a:r>
            <a:r>
              <a:rPr lang="ru-RU" sz="2000" b="1" dirty="0"/>
              <a:t>. От вычислений с числами к вычислениям со словами,  от  </a:t>
            </a:r>
          </a:p>
          <a:p>
            <a:pPr>
              <a:lnSpc>
                <a:spcPct val="114000"/>
              </a:lnSpc>
            </a:pPr>
            <a:r>
              <a:rPr lang="ru-RU" sz="2000" b="1" dirty="0"/>
              <a:t>обработки измерений к обработке перцепций.</a:t>
            </a:r>
          </a:p>
          <a:p>
            <a:pPr>
              <a:lnSpc>
                <a:spcPct val="114000"/>
              </a:lnSpc>
            </a:pPr>
            <a:endParaRPr lang="ru-RU" sz="20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sz="quarter"/>
          </p:nvPr>
        </p:nvSpPr>
        <p:spPr>
          <a:xfrm>
            <a:off x="357158" y="285729"/>
            <a:ext cx="8358246" cy="785818"/>
          </a:xfrm>
        </p:spPr>
        <p:txBody>
          <a:bodyPr/>
          <a:lstStyle/>
          <a:p>
            <a:r>
              <a:rPr lang="ru-RU" sz="3600" dirty="0">
                <a:solidFill>
                  <a:srgbClr val="1717DF"/>
                </a:solidFill>
              </a:rPr>
              <a:t>ВЕХИ НАУЧНЫХ ДОСТИЖЕНИЙ</a:t>
            </a:r>
            <a:br>
              <a:rPr lang="ru-RU" sz="3600" dirty="0"/>
            </a:br>
            <a:r>
              <a:rPr lang="ru-RU" sz="3200" dirty="0">
                <a:solidFill>
                  <a:srgbClr val="1717DF"/>
                </a:solidFill>
              </a:rPr>
              <a:t>2000-е ГОДЫ</a:t>
            </a:r>
            <a:r>
              <a:rPr lang="ru-RU" sz="3200" dirty="0"/>
              <a:t> </a:t>
            </a:r>
            <a:endParaRPr lang="ru-RU" sz="36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sz="quarter" idx="1"/>
          </p:nvPr>
        </p:nvSpPr>
        <p:spPr>
          <a:xfrm>
            <a:off x="214282" y="1285860"/>
            <a:ext cx="8786874" cy="4572032"/>
          </a:xfrm>
        </p:spPr>
        <p:txBody>
          <a:bodyPr/>
          <a:lstStyle/>
          <a:p>
            <a:pPr algn="l"/>
            <a:r>
              <a:rPr lang="ru-RU" sz="2000" dirty="0"/>
              <a:t>Даже в </a:t>
            </a:r>
            <a:r>
              <a:rPr lang="ru-RU" sz="2000" b="1" dirty="0"/>
              <a:t>2000-е годы</a:t>
            </a:r>
            <a:r>
              <a:rPr lang="ru-RU" sz="2000" dirty="0"/>
              <a:t>, после </a:t>
            </a:r>
            <a:r>
              <a:rPr lang="ru-RU" sz="2000" b="1" dirty="0"/>
              <a:t>80-летнего юбиле</a:t>
            </a:r>
            <a:r>
              <a:rPr lang="ru-RU" sz="2000" dirty="0"/>
              <a:t>я, профессор Л.Заде продолжал активно работать. Им развивались </a:t>
            </a:r>
            <a:r>
              <a:rPr lang="ru-RU" sz="2000" b="1" dirty="0"/>
              <a:t>теория обобщенных ограничений </a:t>
            </a:r>
            <a:r>
              <a:rPr lang="ru-RU" sz="2000" dirty="0"/>
              <a:t>и </a:t>
            </a:r>
            <a:r>
              <a:rPr lang="ru-RU" sz="2000" b="1" dirty="0"/>
              <a:t>общая теория неопределённости</a:t>
            </a:r>
            <a:r>
              <a:rPr lang="ru-RU" sz="2000" dirty="0"/>
              <a:t>, </a:t>
            </a:r>
            <a:r>
              <a:rPr lang="en-US" sz="2000" b="1" dirty="0"/>
              <a:t>Z</a:t>
            </a:r>
            <a:r>
              <a:rPr lang="ru-RU" sz="2000" b="1" dirty="0"/>
              <a:t>-числа, расширенная нечёткая логика на базе нечёткой геометрии и нечётких преобразований,</a:t>
            </a:r>
            <a:r>
              <a:rPr lang="ru-RU" sz="2000" dirty="0"/>
              <a:t> </a:t>
            </a:r>
            <a:r>
              <a:rPr lang="ru-RU" sz="2000" b="1" dirty="0"/>
              <a:t>теория истинности и значения, опирающаяся на обобщённые ограничения. </a:t>
            </a:r>
          </a:p>
          <a:p>
            <a:pPr algn="l"/>
            <a:r>
              <a:rPr lang="ru-RU" sz="2000" dirty="0"/>
              <a:t>В эти годы вышли в свет фундаментальные работы:</a:t>
            </a:r>
            <a:endParaRPr lang="ru-RU" sz="2000" b="1" dirty="0"/>
          </a:p>
          <a:p>
            <a:pPr algn="l"/>
            <a:r>
              <a:rPr lang="ru-RU" sz="2000" b="1" dirty="0">
                <a:solidFill>
                  <a:srgbClr val="0D0D7D"/>
                </a:solidFill>
              </a:rPr>
              <a:t>2005.</a:t>
            </a:r>
            <a:r>
              <a:rPr lang="en-US" sz="2000" b="1" dirty="0">
                <a:solidFill>
                  <a:srgbClr val="0D0D7D"/>
                </a:solidFill>
              </a:rPr>
              <a:t> </a:t>
            </a:r>
            <a:r>
              <a:rPr lang="ru-RU" sz="2000" b="1" dirty="0">
                <a:solidFill>
                  <a:srgbClr val="0D0D7D"/>
                </a:solidFill>
              </a:rPr>
              <a:t>«На пути к общей теории неопределённости».</a:t>
            </a:r>
          </a:p>
          <a:p>
            <a:pPr algn="l"/>
            <a:r>
              <a:rPr lang="ru-RU" sz="2000" b="1" dirty="0">
                <a:solidFill>
                  <a:srgbClr val="0D0D7D"/>
                </a:solidFill>
              </a:rPr>
              <a:t>2008. «На пути к расширенной нечёткой логике: первый шаг».</a:t>
            </a:r>
          </a:p>
          <a:p>
            <a:pPr algn="l"/>
            <a:r>
              <a:rPr lang="ru-RU" sz="2000" b="1" dirty="0">
                <a:solidFill>
                  <a:srgbClr val="0D0D7D"/>
                </a:solidFill>
              </a:rPr>
              <a:t>2013. «К теории истины и значения, основанной на ограничениях». </a:t>
            </a:r>
          </a:p>
          <a:p>
            <a:pPr algn="l"/>
            <a:endParaRPr lang="ru-RU" sz="2000" b="1" dirty="0"/>
          </a:p>
          <a:p>
            <a:pPr algn="l"/>
            <a:endParaRPr lang="ru-RU" sz="2000" b="1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84" name="Прямая соединительная линия 90"/>
          <p:cNvCxnSpPr>
            <a:cxnSpLocks noChangeShapeType="1"/>
            <a:stCxn id="7178" idx="3"/>
          </p:cNvCxnSpPr>
          <p:nvPr/>
        </p:nvCxnSpPr>
        <p:spPr bwMode="auto">
          <a:xfrm>
            <a:off x="3143240" y="5214948"/>
            <a:ext cx="1857360" cy="9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lgDash"/>
            <a:round/>
            <a:headEnd/>
            <a:tailEnd/>
          </a:ln>
        </p:spPr>
      </p:cxnSp>
      <p:cxnSp>
        <p:nvCxnSpPr>
          <p:cNvPr id="7181" name="Прямая соединительная линия 66"/>
          <p:cNvCxnSpPr>
            <a:cxnSpLocks noChangeShapeType="1"/>
          </p:cNvCxnSpPr>
          <p:nvPr/>
        </p:nvCxnSpPr>
        <p:spPr bwMode="auto">
          <a:xfrm rot="5400000">
            <a:off x="6558772" y="4514062"/>
            <a:ext cx="600075" cy="1588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57250" y="0"/>
            <a:ext cx="7286625" cy="1000125"/>
          </a:xfrm>
        </p:spPr>
        <p:txBody>
          <a:bodyPr/>
          <a:lstStyle/>
          <a:p>
            <a:pPr eaLnBrk="1" hangingPunct="1">
              <a:lnSpc>
                <a:spcPct val="70000"/>
              </a:lnSpc>
              <a:defRPr/>
            </a:pPr>
            <a:r>
              <a:rPr lang="ru-RU" sz="3600" dirty="0">
                <a:solidFill>
                  <a:srgbClr val="1717D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	</a:t>
            </a:r>
          </a:p>
        </p:txBody>
      </p:sp>
      <p:sp>
        <p:nvSpPr>
          <p:cNvPr id="7173" name="Rectangle 22"/>
          <p:cNvSpPr>
            <a:spLocks noChangeArrowheads="1"/>
          </p:cNvSpPr>
          <p:nvPr/>
        </p:nvSpPr>
        <p:spPr bwMode="auto">
          <a:xfrm>
            <a:off x="2428860" y="2643182"/>
            <a:ext cx="3714750" cy="6143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ru-RU" sz="2400" b="1" dirty="0">
                <a:solidFill>
                  <a:srgbClr val="006600"/>
                </a:solidFill>
              </a:rPr>
              <a:t>НЕЧЁТКАЯ ЛОГИКА</a:t>
            </a:r>
          </a:p>
        </p:txBody>
      </p:sp>
      <p:sp>
        <p:nvSpPr>
          <p:cNvPr id="7174" name="Rectangle 22"/>
          <p:cNvSpPr>
            <a:spLocks noChangeArrowheads="1"/>
          </p:cNvSpPr>
          <p:nvPr/>
        </p:nvSpPr>
        <p:spPr bwMode="auto">
          <a:xfrm>
            <a:off x="428596" y="3571876"/>
            <a:ext cx="2714628" cy="7143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ru-RU" sz="2000" b="1" dirty="0"/>
              <a:t>ТЕОРИЯ НЕЧЁТКИХ</a:t>
            </a:r>
          </a:p>
          <a:p>
            <a:pPr algn="ctr"/>
            <a:r>
              <a:rPr lang="ru-RU" sz="2000" b="1" dirty="0"/>
              <a:t>МНОЖЕСТВ</a:t>
            </a:r>
          </a:p>
        </p:txBody>
      </p:sp>
      <p:cxnSp>
        <p:nvCxnSpPr>
          <p:cNvPr id="7175" name="Прямая соединительная линия 33"/>
          <p:cNvCxnSpPr>
            <a:cxnSpLocks noChangeShapeType="1"/>
          </p:cNvCxnSpPr>
          <p:nvPr/>
        </p:nvCxnSpPr>
        <p:spPr bwMode="auto">
          <a:xfrm rot="16200000" flipH="1">
            <a:off x="1464449" y="3250403"/>
            <a:ext cx="642938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37" name="TextBox 36"/>
          <p:cNvSpPr txBox="1"/>
          <p:nvPr/>
        </p:nvSpPr>
        <p:spPr>
          <a:xfrm>
            <a:off x="142875" y="0"/>
            <a:ext cx="8786813" cy="51090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  <a:defRPr/>
            </a:pPr>
            <a:endParaRPr lang="ru-RU" sz="3200" b="1" dirty="0">
              <a:solidFill>
                <a:srgbClr val="F3752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7177" name="Rectangle 22"/>
          <p:cNvSpPr>
            <a:spLocks noChangeArrowheads="1"/>
          </p:cNvSpPr>
          <p:nvPr/>
        </p:nvSpPr>
        <p:spPr bwMode="auto">
          <a:xfrm>
            <a:off x="4929190" y="3571876"/>
            <a:ext cx="3857652" cy="7143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ru-RU" sz="2000" b="1" dirty="0"/>
              <a:t>ЛИНГВИСТИЧЕСКИЕ </a:t>
            </a:r>
          </a:p>
          <a:p>
            <a:pPr algn="ctr"/>
            <a:r>
              <a:rPr lang="ru-RU" sz="2000" b="1" dirty="0"/>
              <a:t>ПЕРЕМЕННЫЕ</a:t>
            </a:r>
          </a:p>
        </p:txBody>
      </p:sp>
      <p:sp>
        <p:nvSpPr>
          <p:cNvPr id="7178" name="Rectangle 22"/>
          <p:cNvSpPr>
            <a:spLocks noChangeArrowheads="1"/>
          </p:cNvSpPr>
          <p:nvPr/>
        </p:nvSpPr>
        <p:spPr bwMode="auto">
          <a:xfrm>
            <a:off x="428596" y="4857760"/>
            <a:ext cx="2714644" cy="7143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2000" b="1" dirty="0">
              <a:solidFill>
                <a:srgbClr val="FFFF99"/>
              </a:solidFill>
            </a:endParaRPr>
          </a:p>
          <a:p>
            <a:pPr algn="ctr"/>
            <a:r>
              <a:rPr lang="ru-RU" sz="2000" b="1" dirty="0"/>
              <a:t>ТЕОРИЯ</a:t>
            </a:r>
            <a:r>
              <a:rPr lang="en-US" sz="2000" b="1" dirty="0"/>
              <a:t> </a:t>
            </a:r>
          </a:p>
          <a:p>
            <a:pPr algn="ctr"/>
            <a:r>
              <a:rPr lang="ru-RU" sz="2000" b="1" dirty="0"/>
              <a:t>ВОЗМОЖНОСТИ</a:t>
            </a:r>
            <a:endParaRPr lang="en-US" sz="2000" b="1" dirty="0"/>
          </a:p>
          <a:p>
            <a:pPr algn="ctr"/>
            <a:endParaRPr lang="ru-RU" sz="2000" b="1" dirty="0">
              <a:solidFill>
                <a:srgbClr val="FFFF99"/>
              </a:solidFill>
            </a:endParaRPr>
          </a:p>
        </p:txBody>
      </p:sp>
      <p:cxnSp>
        <p:nvCxnSpPr>
          <p:cNvPr id="7179" name="Прямая соединительная линия 58"/>
          <p:cNvCxnSpPr>
            <a:cxnSpLocks noChangeShapeType="1"/>
            <a:stCxn id="7174" idx="3"/>
            <a:endCxn id="7177" idx="1"/>
          </p:cNvCxnSpPr>
          <p:nvPr/>
        </p:nvCxnSpPr>
        <p:spPr bwMode="auto">
          <a:xfrm>
            <a:off x="3143224" y="3929064"/>
            <a:ext cx="1785966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lgDash"/>
            <a:round/>
            <a:headEnd/>
            <a:tailEnd/>
          </a:ln>
        </p:spPr>
      </p:cxnSp>
      <p:sp>
        <p:nvSpPr>
          <p:cNvPr id="7180" name="Rectangle 22"/>
          <p:cNvSpPr>
            <a:spLocks noChangeArrowheads="1"/>
          </p:cNvSpPr>
          <p:nvPr/>
        </p:nvSpPr>
        <p:spPr bwMode="auto">
          <a:xfrm>
            <a:off x="4929190" y="4786322"/>
            <a:ext cx="3857652" cy="78581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ru-RU" sz="2000" b="1" dirty="0"/>
              <a:t>НЕЧЁТКИЕ И ОБОБЩЁННЫЕ</a:t>
            </a:r>
            <a:r>
              <a:rPr lang="en-US" sz="2000" b="1" dirty="0"/>
              <a:t> </a:t>
            </a:r>
          </a:p>
          <a:p>
            <a:pPr algn="ctr"/>
            <a:r>
              <a:rPr lang="ru-RU" sz="2000" b="1" dirty="0"/>
              <a:t>ОГРАНИЧЕНИЯ</a:t>
            </a:r>
            <a:endParaRPr lang="en-US" sz="2000" b="1" dirty="0"/>
          </a:p>
        </p:txBody>
      </p:sp>
      <p:cxnSp>
        <p:nvCxnSpPr>
          <p:cNvPr id="7182" name="Прямая соединительная линия 75"/>
          <p:cNvCxnSpPr>
            <a:cxnSpLocks noChangeShapeType="1"/>
            <a:stCxn id="7173" idx="3"/>
          </p:cNvCxnSpPr>
          <p:nvPr/>
        </p:nvCxnSpPr>
        <p:spPr bwMode="auto">
          <a:xfrm flipV="1">
            <a:off x="6143610" y="2928931"/>
            <a:ext cx="714375" cy="21432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7183" name="Rectangle 22"/>
          <p:cNvSpPr>
            <a:spLocks noChangeArrowheads="1"/>
          </p:cNvSpPr>
          <p:nvPr/>
        </p:nvSpPr>
        <p:spPr bwMode="auto">
          <a:xfrm>
            <a:off x="2428860" y="5857892"/>
            <a:ext cx="3786214" cy="100010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ru-RU" sz="2000" b="1" dirty="0">
                <a:solidFill>
                  <a:srgbClr val="1717DF"/>
                </a:solidFill>
              </a:rPr>
              <a:t>ВЫЧИСЛЕНИЯ СО СЛОВАМИ</a:t>
            </a:r>
            <a:endParaRPr lang="en-US" sz="2000" b="1" dirty="0">
              <a:solidFill>
                <a:srgbClr val="1717DF"/>
              </a:solidFill>
            </a:endParaRPr>
          </a:p>
          <a:p>
            <a:pPr algn="ctr"/>
            <a:r>
              <a:rPr lang="ru-RU" sz="2000" b="1" dirty="0">
                <a:solidFill>
                  <a:srgbClr val="1717DF"/>
                </a:solidFill>
              </a:rPr>
              <a:t>И ПЕРЦЕПТИВНЫМИ </a:t>
            </a:r>
          </a:p>
          <a:p>
            <a:pPr algn="ctr"/>
            <a:r>
              <a:rPr lang="ru-RU" sz="2000" b="1" dirty="0">
                <a:solidFill>
                  <a:srgbClr val="1717DF"/>
                </a:solidFill>
              </a:rPr>
              <a:t>ОЦЕНКАМИ</a:t>
            </a:r>
          </a:p>
        </p:txBody>
      </p:sp>
      <p:cxnSp>
        <p:nvCxnSpPr>
          <p:cNvPr id="7185" name="Прямая соединительная линия 102"/>
          <p:cNvCxnSpPr>
            <a:cxnSpLocks noChangeShapeType="1"/>
          </p:cNvCxnSpPr>
          <p:nvPr/>
        </p:nvCxnSpPr>
        <p:spPr bwMode="auto">
          <a:xfrm rot="5400000">
            <a:off x="6536547" y="3250403"/>
            <a:ext cx="642938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186" name="Прямая соединительная линия 20"/>
          <p:cNvCxnSpPr>
            <a:cxnSpLocks noChangeShapeType="1"/>
          </p:cNvCxnSpPr>
          <p:nvPr/>
        </p:nvCxnSpPr>
        <p:spPr bwMode="auto">
          <a:xfrm rot="5400000">
            <a:off x="6464316" y="5965840"/>
            <a:ext cx="787400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187" name="Прямая соединительная линия 22"/>
          <p:cNvCxnSpPr>
            <a:cxnSpLocks noChangeShapeType="1"/>
            <a:stCxn id="7183" idx="3"/>
          </p:cNvCxnSpPr>
          <p:nvPr/>
        </p:nvCxnSpPr>
        <p:spPr bwMode="auto">
          <a:xfrm>
            <a:off x="6215074" y="6357946"/>
            <a:ext cx="642911" cy="11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188" name="Прямая соединительная линия 66"/>
          <p:cNvCxnSpPr>
            <a:cxnSpLocks noChangeShapeType="1"/>
          </p:cNvCxnSpPr>
          <p:nvPr/>
        </p:nvCxnSpPr>
        <p:spPr bwMode="auto">
          <a:xfrm rot="5400000">
            <a:off x="1486674" y="4585500"/>
            <a:ext cx="600075" cy="1587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189" name="Прямая соединительная линия 51"/>
          <p:cNvCxnSpPr>
            <a:cxnSpLocks noChangeShapeType="1"/>
          </p:cNvCxnSpPr>
          <p:nvPr/>
        </p:nvCxnSpPr>
        <p:spPr bwMode="auto">
          <a:xfrm rot="5400000">
            <a:off x="1392218" y="5965840"/>
            <a:ext cx="787400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190" name="Прямая соединительная линия 53"/>
          <p:cNvCxnSpPr>
            <a:cxnSpLocks noChangeShapeType="1"/>
            <a:endCxn id="7183" idx="1"/>
          </p:cNvCxnSpPr>
          <p:nvPr/>
        </p:nvCxnSpPr>
        <p:spPr bwMode="auto">
          <a:xfrm flipV="1">
            <a:off x="1785923" y="6357946"/>
            <a:ext cx="642937" cy="12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191" name="Прямая соединительная линия 55"/>
          <p:cNvCxnSpPr>
            <a:cxnSpLocks noChangeShapeType="1"/>
            <a:endCxn id="7173" idx="1"/>
          </p:cNvCxnSpPr>
          <p:nvPr/>
        </p:nvCxnSpPr>
        <p:spPr bwMode="auto">
          <a:xfrm>
            <a:off x="1785923" y="2928932"/>
            <a:ext cx="642937" cy="21431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7192" name="TextBox 23"/>
          <p:cNvSpPr txBox="1">
            <a:spLocks noChangeArrowheads="1"/>
          </p:cNvSpPr>
          <p:nvPr/>
        </p:nvSpPr>
        <p:spPr bwMode="auto">
          <a:xfrm>
            <a:off x="6500813" y="642938"/>
            <a:ext cx="2643187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/>
          </a:p>
        </p:txBody>
      </p:sp>
      <p:pic>
        <p:nvPicPr>
          <p:cNvPr id="7193" name="Picture 4" descr="zadehberkeleycov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9586" y="1"/>
            <a:ext cx="1214414" cy="2071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94" name="TextBox 25"/>
          <p:cNvSpPr txBox="1">
            <a:spLocks noChangeArrowheads="1"/>
          </p:cNvSpPr>
          <p:nvPr/>
        </p:nvSpPr>
        <p:spPr bwMode="auto">
          <a:xfrm>
            <a:off x="6215063" y="642938"/>
            <a:ext cx="28575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/>
          </a:p>
        </p:txBody>
      </p:sp>
      <p:sp>
        <p:nvSpPr>
          <p:cNvPr id="7195" name="TextBox 26"/>
          <p:cNvSpPr txBox="1">
            <a:spLocks noChangeArrowheads="1"/>
          </p:cNvSpPr>
          <p:nvPr/>
        </p:nvSpPr>
        <p:spPr bwMode="auto">
          <a:xfrm>
            <a:off x="6643688" y="928688"/>
            <a:ext cx="2500312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/>
          </a:p>
        </p:txBody>
      </p:sp>
      <p:sp>
        <p:nvSpPr>
          <p:cNvPr id="7196" name="Rectangle 24"/>
          <p:cNvSpPr>
            <a:spLocks noChangeArrowheads="1"/>
          </p:cNvSpPr>
          <p:nvPr/>
        </p:nvSpPr>
        <p:spPr bwMode="auto">
          <a:xfrm>
            <a:off x="0" y="0"/>
            <a:ext cx="664845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just" eaLnBrk="0" hangingPunct="0"/>
            <a:endParaRPr lang="ru-RU" sz="1200">
              <a:cs typeface="Times New Roman" pitchFamily="18" charset="0"/>
            </a:endParaRPr>
          </a:p>
          <a:p>
            <a:pPr algn="just" eaLnBrk="0" hangingPunct="0"/>
            <a:endParaRPr lang="ru-RU" sz="1200">
              <a:cs typeface="Times New Roman" pitchFamily="18" charset="0"/>
            </a:endParaRPr>
          </a:p>
          <a:p>
            <a:pPr algn="just" eaLnBrk="0" hangingPunct="0"/>
            <a:endParaRPr lang="ru-RU" sz="1200">
              <a:cs typeface="Times New Roman" pitchFamily="18" charset="0"/>
            </a:endParaRPr>
          </a:p>
          <a:p>
            <a:pPr algn="just" eaLnBrk="0" hangingPunct="0"/>
            <a:r>
              <a:rPr lang="ru-RU" sz="1200">
                <a:cs typeface="Times New Roman" pitchFamily="18" charset="0"/>
              </a:rPr>
              <a:t>							</a:t>
            </a:r>
          </a:p>
          <a:p>
            <a:pPr algn="just" eaLnBrk="0" hangingPunct="0"/>
            <a:r>
              <a:rPr lang="ru-RU" sz="1200">
                <a:cs typeface="Times New Roman" pitchFamily="18" charset="0"/>
              </a:rPr>
              <a:t>						</a:t>
            </a:r>
            <a:endParaRPr lang="en-US">
              <a:solidFill>
                <a:srgbClr val="FFFF99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0" y="0"/>
            <a:ext cx="8072462" cy="1224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ru-RU" sz="3600" b="1" dirty="0">
                <a:solidFill>
                  <a:srgbClr val="1717D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ЧТО ТАКОЕ НЕЧЁТКАЯ ЛОГИКА? </a:t>
            </a:r>
            <a:endParaRPr lang="en-US" sz="3600" b="1" dirty="0">
              <a:solidFill>
                <a:srgbClr val="1717D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80000"/>
              </a:lnSpc>
            </a:pPr>
            <a:r>
              <a:rPr lang="ru-RU" sz="2800" b="1" dirty="0">
                <a:solidFill>
                  <a:srgbClr val="1717D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НЕЧЁТКАЯ ЛОГИКА В ШИРОКОМ СМЫСЛЕ</a:t>
            </a:r>
            <a:r>
              <a:rPr lang="en-US" sz="2800" b="1" dirty="0">
                <a:solidFill>
                  <a:srgbClr val="1717D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ru-RU" sz="2800" dirty="0">
                <a:solidFill>
                  <a:srgbClr val="1717D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ru-RU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142844" y="857232"/>
            <a:ext cx="7715272" cy="2179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ru-RU" dirty="0"/>
              <a:t>Сегодня</a:t>
            </a:r>
            <a:r>
              <a:rPr lang="ru-RU" b="1" dirty="0"/>
              <a:t> нечёткую логику </a:t>
            </a:r>
            <a:r>
              <a:rPr lang="ru-RU" dirty="0"/>
              <a:t>понимают</a:t>
            </a:r>
            <a:r>
              <a:rPr lang="ru-RU" b="1" dirty="0"/>
              <a:t> в двух смыслах:</a:t>
            </a:r>
            <a:r>
              <a:rPr lang="en-US" b="1" dirty="0"/>
              <a:t> </a:t>
            </a:r>
            <a:r>
              <a:rPr lang="ru-RU" dirty="0"/>
              <a:t>широком и</a:t>
            </a:r>
            <a:r>
              <a:rPr lang="en-US" dirty="0"/>
              <a:t> </a:t>
            </a:r>
            <a:r>
              <a:rPr lang="ru-RU" dirty="0"/>
              <a:t>узком</a:t>
            </a:r>
            <a:r>
              <a:rPr lang="en-US" dirty="0"/>
              <a:t>.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n-US" sz="300" b="1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ru-RU" b="1" dirty="0"/>
              <a:t>«Отец нечёткой</a:t>
            </a:r>
            <a:r>
              <a:rPr lang="en-US" b="1" dirty="0"/>
              <a:t> </a:t>
            </a:r>
            <a:r>
              <a:rPr lang="ru-RU" b="1" dirty="0"/>
              <a:t>логики» Л.А.Заде</a:t>
            </a:r>
            <a:r>
              <a:rPr lang="en-US" dirty="0"/>
              <a:t> </a:t>
            </a:r>
            <a:r>
              <a:rPr lang="ru-RU" dirty="0"/>
              <a:t>является родоначальником </a:t>
            </a:r>
            <a:r>
              <a:rPr lang="ru-RU" b="1" dirty="0"/>
              <a:t>широкого понимания нечёткой логики </a:t>
            </a:r>
            <a:r>
              <a:rPr lang="ru-RU" dirty="0"/>
              <a:t>как системы формальных методов и средств обработки естественного языка, приближённых рассуждений и вычислений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ru-RU" dirty="0"/>
              <a:t>со словами</a:t>
            </a:r>
            <a:r>
              <a:rPr lang="en-US" dirty="0"/>
              <a:t>. </a:t>
            </a:r>
            <a:r>
              <a:rPr lang="ru-RU" dirty="0"/>
              <a:t>В этом понимании нечёткая логика включает лингвистические переменные и нечёткие множества, нечёткие отношения и нечёткие правила,</a:t>
            </a:r>
            <a:endParaRPr lang="en-US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ru-RU" dirty="0"/>
              <a:t>нечёткие ограничения и обобщённую теорию неопределённости,	нечёткое управление и пр.</a:t>
            </a:r>
            <a:endParaRPr lang="en-US" dirty="0"/>
          </a:p>
          <a:p>
            <a:endParaRPr lang="ru-RU" dirty="0"/>
          </a:p>
        </p:txBody>
      </p:sp>
      <p:sp>
        <p:nvSpPr>
          <p:cNvPr id="30" name="TextBox 29"/>
          <p:cNvSpPr txBox="1"/>
          <p:nvPr/>
        </p:nvSpPr>
        <p:spPr>
          <a:xfrm>
            <a:off x="6786578" y="2428868"/>
            <a:ext cx="2357422" cy="116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ru-RU" sz="1400" dirty="0"/>
              <a:t>Такой чисто инженерный подход к определению  и  построению нечёткой  логики нашёл  много полезных приложений и получил широкое признание у прикладников.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858016" y="5715017"/>
            <a:ext cx="228598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1400" dirty="0"/>
              <a:t>Однако в течение долгих лет он практически игнорировался «чистыми», профессиональными логиками и математиками.</a:t>
            </a: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sz="quarter"/>
          </p:nvPr>
        </p:nvSpPr>
        <p:spPr>
          <a:xfrm>
            <a:off x="714348" y="142852"/>
            <a:ext cx="8429652" cy="857256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ru-RU" sz="3600" dirty="0">
                <a:solidFill>
                  <a:srgbClr val="1717DF"/>
                </a:solidFill>
              </a:rPr>
              <a:t>НЕЧЁТКАЯ ЛОГИКА </a:t>
            </a:r>
            <a:br>
              <a:rPr lang="ru-RU" sz="3600" dirty="0">
                <a:solidFill>
                  <a:srgbClr val="1717DF"/>
                </a:solidFill>
              </a:rPr>
            </a:br>
            <a:r>
              <a:rPr lang="ru-RU" sz="3600" dirty="0">
                <a:solidFill>
                  <a:srgbClr val="1717DF"/>
                </a:solidFill>
              </a:rPr>
              <a:t>В УЗКОМ СМЫСЛЕ</a:t>
            </a:r>
          </a:p>
        </p:txBody>
      </p:sp>
      <p:pic>
        <p:nvPicPr>
          <p:cNvPr id="65541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500166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0" y="1643050"/>
            <a:ext cx="1571604" cy="1999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Петр </a:t>
            </a:r>
            <a:r>
              <a:rPr lang="ru-RU" b="1" dirty="0" err="1"/>
              <a:t>Хаек</a:t>
            </a:r>
            <a:endParaRPr lang="ru-RU" b="1" dirty="0"/>
          </a:p>
          <a:p>
            <a:pPr algn="ctr"/>
            <a:r>
              <a:rPr lang="ru-RU" b="1" dirty="0"/>
              <a:t>1940-2016</a:t>
            </a:r>
          </a:p>
          <a:p>
            <a:pPr algn="ctr">
              <a:lnSpc>
                <a:spcPct val="90000"/>
              </a:lnSpc>
            </a:pPr>
            <a:r>
              <a:rPr lang="en-US" sz="1400" b="1" dirty="0" err="1"/>
              <a:t>Metamathematics</a:t>
            </a:r>
            <a:r>
              <a:rPr lang="en-US" sz="1400" b="1" dirty="0"/>
              <a:t> of Fuzzy Logic</a:t>
            </a:r>
            <a:endParaRPr lang="ru-RU" sz="1400" b="1" dirty="0"/>
          </a:p>
          <a:p>
            <a:pPr algn="ctr">
              <a:lnSpc>
                <a:spcPct val="90000"/>
              </a:lnSpc>
            </a:pPr>
            <a:r>
              <a:rPr lang="ru-RU" sz="1400" b="1" dirty="0"/>
              <a:t>(1998)</a:t>
            </a:r>
          </a:p>
          <a:p>
            <a:pPr algn="ctr">
              <a:lnSpc>
                <a:spcPct val="90000"/>
              </a:lnSpc>
            </a:pPr>
            <a:r>
              <a:rPr lang="en-US" sz="1400" b="1" dirty="0"/>
              <a:t>Handbook of Mathematical Fuzzy Logic, </a:t>
            </a:r>
            <a:r>
              <a:rPr lang="en-US" sz="1400" dirty="0"/>
              <a:t>vol.1</a:t>
            </a:r>
            <a:endParaRPr lang="ru-RU" sz="1400" dirty="0"/>
          </a:p>
          <a:p>
            <a:pPr algn="ctr">
              <a:lnSpc>
                <a:spcPct val="90000"/>
              </a:lnSpc>
            </a:pPr>
            <a:r>
              <a:rPr lang="ru-RU" sz="1400" b="1" dirty="0"/>
              <a:t>(2011)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643042" y="1225689"/>
            <a:ext cx="7500958" cy="5275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138488" algn="l"/>
              </a:tabLst>
            </a:pPr>
            <a:r>
              <a:rPr lang="ru-RU" b="1" dirty="0"/>
              <a:t>Нечёткая</a:t>
            </a:r>
            <a:r>
              <a:rPr lang="en-US" b="1" dirty="0"/>
              <a:t> </a:t>
            </a:r>
            <a:r>
              <a:rPr lang="ru-RU" b="1" dirty="0"/>
              <a:t>логика</a:t>
            </a:r>
            <a:r>
              <a:rPr lang="en-US" b="1" dirty="0"/>
              <a:t> </a:t>
            </a:r>
            <a:r>
              <a:rPr lang="ru-RU" b="1" dirty="0"/>
              <a:t>в узком смысле</a:t>
            </a:r>
            <a:r>
              <a:rPr lang="en-US" dirty="0"/>
              <a:t> (</a:t>
            </a:r>
            <a:r>
              <a:rPr lang="ru-RU" dirty="0"/>
              <a:t>или </a:t>
            </a:r>
            <a:r>
              <a:rPr lang="ru-RU" b="1" dirty="0"/>
              <a:t>математическая нечёткая логика</a:t>
            </a:r>
            <a:r>
              <a:rPr lang="en-US" dirty="0"/>
              <a:t>) </a:t>
            </a:r>
            <a:r>
              <a:rPr lang="ru-RU" dirty="0"/>
              <a:t>– это </a:t>
            </a:r>
            <a:r>
              <a:rPr lang="ru-RU" b="1" dirty="0" err="1"/>
              <a:t>бесконечнозначная</a:t>
            </a:r>
            <a:r>
              <a:rPr lang="ru-RU" b="1" dirty="0"/>
              <a:t>  логика</a:t>
            </a:r>
            <a:r>
              <a:rPr lang="ru-RU" dirty="0"/>
              <a:t>, разрабатываемая в духе классической логики</a:t>
            </a:r>
            <a:r>
              <a:rPr lang="en-US" dirty="0"/>
              <a:t> (</a:t>
            </a:r>
            <a:r>
              <a:rPr lang="ru-RU" dirty="0"/>
              <a:t>синтаксис</a:t>
            </a:r>
            <a:r>
              <a:rPr lang="en-US" dirty="0"/>
              <a:t>, </a:t>
            </a:r>
            <a:r>
              <a:rPr lang="ru-RU" dirty="0"/>
              <a:t>семантика</a:t>
            </a:r>
            <a:r>
              <a:rPr lang="en-US" dirty="0"/>
              <a:t>, a</a:t>
            </a:r>
            <a:r>
              <a:rPr lang="ru-RU" dirty="0" err="1"/>
              <a:t>ксиоматизация</a:t>
            </a:r>
            <a:r>
              <a:rPr lang="en-US" dirty="0"/>
              <a:t>, </a:t>
            </a:r>
            <a:r>
              <a:rPr lang="ru-RU" dirty="0"/>
              <a:t>вывод, сохраняющий истинность, полнота и </a:t>
            </a:r>
            <a:r>
              <a:rPr lang="ru-RU" dirty="0" err="1"/>
              <a:t>т.д</a:t>
            </a:r>
            <a:r>
              <a:rPr lang="ru-RU" dirty="0"/>
              <a:t>; нечёткая логика высказываний и нечёткая логика предикатов).</a:t>
            </a:r>
            <a:r>
              <a:rPr lang="en-US" dirty="0"/>
              <a:t> </a:t>
            </a:r>
            <a:r>
              <a:rPr lang="ru-RU" dirty="0"/>
              <a:t>Таким  образом, развивается особая ветвь</a:t>
            </a:r>
            <a:r>
              <a:rPr lang="ru-RU" b="1" dirty="0"/>
              <a:t> многозначной логики</a:t>
            </a:r>
            <a:r>
              <a:rPr lang="ru-RU" dirty="0"/>
              <a:t>, опирающаяся на парадигму </a:t>
            </a:r>
            <a:r>
              <a:rPr lang="ru-RU" b="1" dirty="0"/>
              <a:t>вывода в условиях нечёткой информации.</a:t>
            </a:r>
            <a:endParaRPr lang="en-US" b="1" dirty="0"/>
          </a:p>
          <a:p>
            <a:pPr>
              <a:tabLst>
                <a:tab pos="3138488" algn="l"/>
              </a:tabLst>
            </a:pPr>
            <a:r>
              <a:rPr lang="ru-RU" dirty="0"/>
              <a:t>Это – логика </a:t>
            </a:r>
            <a:r>
              <a:rPr lang="en-US" dirty="0"/>
              <a:t> </a:t>
            </a:r>
            <a:r>
              <a:rPr lang="ru-RU" dirty="0"/>
              <a:t>с понятием сравнительной истинности</a:t>
            </a:r>
            <a:r>
              <a:rPr lang="en-US" dirty="0"/>
              <a:t>:</a:t>
            </a:r>
            <a:r>
              <a:rPr lang="ru-RU" dirty="0"/>
              <a:t> </a:t>
            </a:r>
            <a:r>
              <a:rPr lang="en-US" dirty="0"/>
              <a:t>c</a:t>
            </a:r>
            <a:r>
              <a:rPr lang="ru-RU" dirty="0" err="1"/>
              <a:t>уждения</a:t>
            </a:r>
            <a:r>
              <a:rPr lang="ru-RU" dirty="0"/>
              <a:t> можно </a:t>
            </a:r>
          </a:p>
          <a:p>
            <a:pPr>
              <a:tabLst>
                <a:tab pos="3138488" algn="l"/>
              </a:tabLst>
            </a:pPr>
            <a:r>
              <a:rPr lang="ru-RU" dirty="0">
                <a:solidFill>
                  <a:srgbClr val="002060"/>
                </a:solidFill>
              </a:rPr>
              <a:t>сравнивать по значениям истинности.</a:t>
            </a:r>
          </a:p>
          <a:p>
            <a:pPr>
              <a:tabLst>
                <a:tab pos="3138488" algn="l"/>
              </a:tabLst>
            </a:pPr>
            <a:r>
              <a:rPr lang="ru-RU" dirty="0"/>
              <a:t>Определение логических операций в нечёткой логике является значительно более общим, чем в  многозначных логиках. </a:t>
            </a:r>
          </a:p>
          <a:p>
            <a:pPr>
              <a:tabLst>
                <a:tab pos="3138488" algn="l"/>
              </a:tabLst>
            </a:pPr>
            <a:r>
              <a:rPr lang="ru-RU" dirty="0"/>
              <a:t>По</a:t>
            </a:r>
            <a:r>
              <a:rPr lang="en-US" dirty="0"/>
              <a:t> </a:t>
            </a:r>
            <a:r>
              <a:rPr lang="ru-RU" dirty="0"/>
              <a:t>П</a:t>
            </a:r>
            <a:r>
              <a:rPr lang="en-US" dirty="0"/>
              <a:t>.</a:t>
            </a:r>
            <a:r>
              <a:rPr lang="ru-RU" dirty="0" err="1"/>
              <a:t>Хаеку</a:t>
            </a:r>
            <a:r>
              <a:rPr lang="en-US" dirty="0"/>
              <a:t>, </a:t>
            </a:r>
            <a:r>
              <a:rPr lang="ru-RU" dirty="0"/>
              <a:t>базовые системы нечётких  логик основаны на </a:t>
            </a:r>
            <a:r>
              <a:rPr lang="ru-RU" b="1" dirty="0"/>
              <a:t>треугольных нормах</a:t>
            </a:r>
            <a:r>
              <a:rPr lang="ru-RU" dirty="0"/>
              <a:t>, т.е. в них используется интервал </a:t>
            </a:r>
            <a:r>
              <a:rPr lang="en-US" b="1" dirty="0">
                <a:solidFill>
                  <a:srgbClr val="002060"/>
                </a:solidFill>
              </a:rPr>
              <a:t>[0,1</a:t>
            </a:r>
            <a:r>
              <a:rPr lang="en-US" b="1" dirty="0"/>
              <a:t>], </a:t>
            </a:r>
            <a:r>
              <a:rPr lang="ru-RU" b="1" dirty="0"/>
              <a:t> </a:t>
            </a:r>
            <a:r>
              <a:rPr lang="ru-RU" dirty="0"/>
              <a:t>непрерывные (слева) </a:t>
            </a:r>
            <a:r>
              <a:rPr lang="ru-RU" b="1" dirty="0">
                <a:solidFill>
                  <a:srgbClr val="002060"/>
                </a:solidFill>
              </a:rPr>
              <a:t>треугольные нормы </a:t>
            </a:r>
            <a:r>
              <a:rPr lang="ru-RU" dirty="0"/>
              <a:t>как стандартные </a:t>
            </a:r>
            <a:r>
              <a:rPr lang="ru-RU" b="1" dirty="0"/>
              <a:t>операции конъюнкции </a:t>
            </a:r>
            <a:r>
              <a:rPr lang="ru-RU" dirty="0"/>
              <a:t>и их </a:t>
            </a:r>
            <a:r>
              <a:rPr lang="ru-RU" b="1" dirty="0" err="1">
                <a:solidFill>
                  <a:srgbClr val="002060"/>
                </a:solidFill>
              </a:rPr>
              <a:t>резидуалы</a:t>
            </a:r>
            <a:r>
              <a:rPr lang="ru-RU" dirty="0"/>
              <a:t> (</a:t>
            </a:r>
            <a:r>
              <a:rPr lang="en-US" b="1" dirty="0"/>
              <a:t>residua</a:t>
            </a:r>
            <a:r>
              <a:rPr lang="ru-RU" b="1" dirty="0"/>
              <a:t>)</a:t>
            </a:r>
            <a:r>
              <a:rPr lang="en-US" b="1" dirty="0"/>
              <a:t> </a:t>
            </a:r>
            <a:r>
              <a:rPr lang="ru-RU" dirty="0"/>
              <a:t>как </a:t>
            </a:r>
            <a:r>
              <a:rPr lang="ru-RU" b="1" dirty="0">
                <a:solidFill>
                  <a:srgbClr val="002060"/>
                </a:solidFill>
              </a:rPr>
              <a:t>стандартные импликации.</a:t>
            </a:r>
            <a:endParaRPr lang="en-US" b="1" dirty="0">
              <a:solidFill>
                <a:srgbClr val="002060"/>
              </a:solidFill>
            </a:endParaRPr>
          </a:p>
          <a:p>
            <a:pPr>
              <a:tabLst>
                <a:tab pos="3138488" algn="l"/>
              </a:tabLst>
            </a:pPr>
            <a:r>
              <a:rPr lang="ru-RU" b="1" dirty="0"/>
              <a:t>Нечёткие логические системы </a:t>
            </a:r>
            <a:r>
              <a:rPr lang="en-US" b="1" dirty="0"/>
              <a:t> </a:t>
            </a:r>
            <a:r>
              <a:rPr lang="ru-RU" dirty="0"/>
              <a:t>строятся с помощью абстрактной алгебраической логики, которая</a:t>
            </a:r>
            <a:r>
              <a:rPr lang="en-US" dirty="0"/>
              <a:t> </a:t>
            </a:r>
            <a:r>
              <a:rPr lang="ru-RU" dirty="0"/>
              <a:t>«отвечает» за алгебраические семантики этих систем. 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14290"/>
            <a:ext cx="9358346" cy="1000132"/>
          </a:xfrm>
        </p:spPr>
        <p:txBody>
          <a:bodyPr/>
          <a:lstStyle/>
          <a:p>
            <a:pPr>
              <a:defRPr/>
            </a:pPr>
            <a:r>
              <a:rPr lang="ru-RU" sz="3400" b="1" dirty="0">
                <a:solidFill>
                  <a:srgbClr val="002060"/>
                </a:solidFill>
              </a:rPr>
              <a:t>ПРЕДСТАВЛЕНИЯ</a:t>
            </a:r>
            <a:r>
              <a:rPr lang="ru-RU" sz="3400" b="1" dirty="0">
                <a:solidFill>
                  <a:srgbClr val="CC9900"/>
                </a:solidFill>
              </a:rPr>
              <a:t> </a:t>
            </a:r>
            <a:r>
              <a:rPr lang="ru-RU" sz="3400" b="1" dirty="0">
                <a:solidFill>
                  <a:srgbClr val="002060"/>
                </a:solidFill>
              </a:rPr>
              <a:t>МАТЕМАТИЧЕСКОЙ</a:t>
            </a:r>
            <a:r>
              <a:rPr lang="ru-RU" sz="3400" b="1" dirty="0">
                <a:solidFill>
                  <a:srgbClr val="CC9900"/>
                </a:solidFill>
              </a:rPr>
              <a:t> </a:t>
            </a:r>
            <a:r>
              <a:rPr lang="ru-RU" sz="3600" b="1" dirty="0">
                <a:solidFill>
                  <a:srgbClr val="002060"/>
                </a:solidFill>
              </a:rPr>
              <a:t>НЕЧЁТКОЙ ЛОГИКИ </a:t>
            </a:r>
            <a:r>
              <a:rPr lang="ru-RU" sz="3000" b="1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3686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9850" y="1285860"/>
            <a:ext cx="9074150" cy="5765814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ru-RU" sz="1800" b="1" dirty="0">
                <a:solidFill>
                  <a:srgbClr val="002060"/>
                </a:solidFill>
              </a:rPr>
              <a:t>Алгебра нечёткой логики </a:t>
            </a:r>
            <a:r>
              <a:rPr lang="ru-RU" sz="1800" dirty="0"/>
              <a:t>имеет вид</a:t>
            </a:r>
          </a:p>
          <a:p>
            <a:pPr algn="ctr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400" b="1" i="1" dirty="0">
                <a:solidFill>
                  <a:srgbClr val="002060"/>
                </a:solidFill>
              </a:rPr>
              <a:t>LM</a:t>
            </a:r>
            <a:r>
              <a:rPr lang="en-US" sz="2400" b="1" baseline="-25000" dirty="0">
                <a:solidFill>
                  <a:srgbClr val="002060"/>
                </a:solidFill>
              </a:rPr>
              <a:t>FL</a:t>
            </a:r>
            <a:r>
              <a:rPr lang="en-US" sz="2400" b="1" dirty="0">
                <a:solidFill>
                  <a:srgbClr val="002060"/>
                </a:solidFill>
              </a:rPr>
              <a:t>= </a:t>
            </a:r>
            <a:r>
              <a:rPr lang="en-US" sz="2400" b="1" dirty="0">
                <a:solidFill>
                  <a:srgbClr val="002060"/>
                </a:solidFill>
                <a:sym typeface="Symbol" pitchFamily="18" charset="2"/>
              </a:rPr>
              <a:t>[0,1], </a:t>
            </a:r>
            <a:r>
              <a:rPr lang="en-US" sz="2400" b="1" i="1" dirty="0">
                <a:solidFill>
                  <a:srgbClr val="002060"/>
                </a:solidFill>
                <a:sym typeface="Symbol" pitchFamily="18" charset="2"/>
              </a:rPr>
              <a:t>n</a:t>
            </a:r>
            <a:r>
              <a:rPr lang="en-US" sz="2400" b="1" dirty="0">
                <a:solidFill>
                  <a:srgbClr val="002060"/>
                </a:solidFill>
                <a:sym typeface="Symbol" pitchFamily="18" charset="2"/>
              </a:rPr>
              <a:t>, </a:t>
            </a:r>
            <a:r>
              <a:rPr lang="en-US" sz="2400" b="1" i="1" dirty="0">
                <a:solidFill>
                  <a:srgbClr val="002060"/>
                </a:solidFill>
                <a:sym typeface="Symbol" pitchFamily="18" charset="2"/>
              </a:rPr>
              <a:t>T</a:t>
            </a:r>
            <a:r>
              <a:rPr lang="en-US" sz="2400" b="1" dirty="0">
                <a:solidFill>
                  <a:srgbClr val="002060"/>
                </a:solidFill>
                <a:sym typeface="Symbol" pitchFamily="18" charset="2"/>
              </a:rPr>
              <a:t>,</a:t>
            </a:r>
            <a:r>
              <a:rPr lang="en-US" sz="2400" b="1" i="1" dirty="0">
                <a:solidFill>
                  <a:srgbClr val="002060"/>
                </a:solidFill>
                <a:sym typeface="Symbol" pitchFamily="18" charset="2"/>
              </a:rPr>
              <a:t> </a:t>
            </a:r>
            <a:r>
              <a:rPr lang="en-US" sz="2400" b="1" i="1" dirty="0">
                <a:solidFill>
                  <a:srgbClr val="002060"/>
                </a:solidFill>
              </a:rPr>
              <a:t>I</a:t>
            </a:r>
            <a:r>
              <a:rPr lang="en-US" sz="2400" b="1" dirty="0">
                <a:solidFill>
                  <a:srgbClr val="002060"/>
                </a:solidFill>
                <a:sym typeface="Symbol" pitchFamily="18" charset="2"/>
              </a:rPr>
              <a:t> .</a:t>
            </a:r>
            <a:endParaRPr lang="ru-RU" sz="2400" b="1" dirty="0">
              <a:solidFill>
                <a:srgbClr val="002060"/>
              </a:solidFill>
              <a:sym typeface="Symbol" pitchFamily="18" charset="2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ru-RU" sz="1800" b="1" dirty="0">
                <a:solidFill>
                  <a:srgbClr val="002060"/>
                </a:solidFill>
                <a:sym typeface="Symbol" pitchFamily="18" charset="2"/>
              </a:rPr>
              <a:t>Наиболее известными примерами нечетких логик служат логики</a:t>
            </a:r>
            <a:r>
              <a:rPr lang="en-US" sz="1800" b="1" dirty="0">
                <a:solidFill>
                  <a:srgbClr val="002060"/>
                </a:solidFill>
                <a:sym typeface="Symbol" pitchFamily="18" charset="2"/>
              </a:rPr>
              <a:t> </a:t>
            </a:r>
            <a:r>
              <a:rPr lang="ru-RU" sz="1800" b="1" dirty="0">
                <a:solidFill>
                  <a:srgbClr val="002060"/>
                </a:solidFill>
                <a:sym typeface="Symbol" pitchFamily="18" charset="2"/>
              </a:rPr>
              <a:t>Заде, </a:t>
            </a:r>
            <a:r>
              <a:rPr lang="ru-RU" sz="1800" b="1" dirty="0" err="1">
                <a:solidFill>
                  <a:srgbClr val="002060"/>
                </a:solidFill>
                <a:sym typeface="Symbol" pitchFamily="18" charset="2"/>
              </a:rPr>
              <a:t>Лукасевича</a:t>
            </a:r>
            <a:r>
              <a:rPr lang="ru-RU" sz="1800" b="1" dirty="0">
                <a:solidFill>
                  <a:srgbClr val="002060"/>
                </a:solidFill>
                <a:sym typeface="Symbol" pitchFamily="18" charset="2"/>
              </a:rPr>
              <a:t>,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ru-RU" sz="1800" b="1" dirty="0">
                <a:solidFill>
                  <a:srgbClr val="002060"/>
                </a:solidFill>
                <a:sym typeface="Symbol" pitchFamily="18" charset="2"/>
              </a:rPr>
              <a:t>Гёделя, мультипликативная логика.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endParaRPr lang="ru-RU" sz="1200" b="1" dirty="0">
              <a:solidFill>
                <a:srgbClr val="002060"/>
              </a:solidFill>
              <a:sym typeface="Symbol" pitchFamily="18" charset="2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000" b="1" i="1" dirty="0" err="1">
                <a:solidFill>
                  <a:srgbClr val="002060"/>
                </a:solidFill>
                <a:sym typeface="Symbol" pitchFamily="18" charset="2"/>
              </a:rPr>
              <a:t>T</a:t>
            </a:r>
            <a:r>
              <a:rPr lang="en-US" sz="2000" b="1" baseline="-25000" dirty="0" err="1">
                <a:solidFill>
                  <a:srgbClr val="002060"/>
                </a:solidFill>
                <a:sym typeface="Symbol" pitchFamily="18" charset="2"/>
              </a:rPr>
              <a:t>z</a:t>
            </a:r>
            <a:r>
              <a:rPr lang="en-US" sz="2000" b="1" dirty="0">
                <a:solidFill>
                  <a:srgbClr val="002060"/>
                </a:solidFill>
                <a:sym typeface="Symbol" pitchFamily="18" charset="2"/>
              </a:rPr>
              <a:t>(</a:t>
            </a:r>
            <a:r>
              <a:rPr lang="en-US" sz="2000" b="1" i="1" dirty="0" err="1">
                <a:solidFill>
                  <a:srgbClr val="002060"/>
                </a:solidFill>
                <a:sym typeface="Symbol" pitchFamily="18" charset="2"/>
              </a:rPr>
              <a:t>x</a:t>
            </a:r>
            <a:r>
              <a:rPr lang="en-US" sz="2000" b="1" dirty="0" err="1">
                <a:solidFill>
                  <a:srgbClr val="002060"/>
                </a:solidFill>
                <a:sym typeface="Symbol" pitchFamily="18" charset="2"/>
              </a:rPr>
              <a:t>,</a:t>
            </a:r>
            <a:r>
              <a:rPr lang="en-US" sz="2000" b="1" i="1" dirty="0" err="1">
                <a:solidFill>
                  <a:srgbClr val="002060"/>
                </a:solidFill>
                <a:sym typeface="Symbol" pitchFamily="18" charset="2"/>
              </a:rPr>
              <a:t>y</a:t>
            </a:r>
            <a:r>
              <a:rPr lang="en-US" sz="2000" b="1" dirty="0">
                <a:solidFill>
                  <a:srgbClr val="002060"/>
                </a:solidFill>
                <a:sym typeface="Symbol" pitchFamily="18" charset="2"/>
              </a:rPr>
              <a:t>) = min {</a:t>
            </a:r>
            <a:r>
              <a:rPr lang="en-US" sz="2000" b="1" i="1" dirty="0">
                <a:solidFill>
                  <a:srgbClr val="002060"/>
                </a:solidFill>
                <a:sym typeface="Symbol" pitchFamily="18" charset="2"/>
              </a:rPr>
              <a:t>x</a:t>
            </a:r>
            <a:r>
              <a:rPr lang="en-US" sz="2000" b="1" dirty="0">
                <a:solidFill>
                  <a:srgbClr val="002060"/>
                </a:solidFill>
                <a:sym typeface="Symbol" pitchFamily="18" charset="2"/>
              </a:rPr>
              <a:t>, </a:t>
            </a:r>
            <a:r>
              <a:rPr lang="en-US" sz="2000" b="1" i="1" dirty="0">
                <a:solidFill>
                  <a:srgbClr val="002060"/>
                </a:solidFill>
                <a:sym typeface="Symbol" pitchFamily="18" charset="2"/>
              </a:rPr>
              <a:t>y</a:t>
            </a:r>
            <a:r>
              <a:rPr lang="en-US" sz="2000" b="1" dirty="0">
                <a:solidFill>
                  <a:srgbClr val="002060"/>
                </a:solidFill>
                <a:sym typeface="Symbol" pitchFamily="18" charset="2"/>
              </a:rPr>
              <a:t>},  </a:t>
            </a:r>
            <a:r>
              <a:rPr lang="en-US" sz="2000" b="1" i="1" dirty="0">
                <a:solidFill>
                  <a:srgbClr val="002060"/>
                </a:solidFill>
                <a:sym typeface="Symbol" pitchFamily="18" charset="2"/>
              </a:rPr>
              <a:t>x</a:t>
            </a:r>
            <a:r>
              <a:rPr lang="en-US" sz="2000" b="1" dirty="0">
                <a:solidFill>
                  <a:srgbClr val="002060"/>
                </a:solidFill>
                <a:sym typeface="Symbol" pitchFamily="18" charset="2"/>
              </a:rPr>
              <a:t>, </a:t>
            </a:r>
            <a:r>
              <a:rPr lang="en-US" sz="2000" b="1" i="1" dirty="0">
                <a:solidFill>
                  <a:srgbClr val="002060"/>
                </a:solidFill>
                <a:sym typeface="Symbol" pitchFamily="18" charset="2"/>
              </a:rPr>
              <a:t>y</a:t>
            </a:r>
            <a:r>
              <a:rPr lang="en-US" sz="2000" b="1" dirty="0">
                <a:solidFill>
                  <a:srgbClr val="002060"/>
                </a:solidFill>
                <a:sym typeface="Symbol" pitchFamily="18" charset="2"/>
              </a:rPr>
              <a:t>  [0,1]              </a:t>
            </a:r>
            <a:endParaRPr lang="ru-RU" sz="2000" b="1" dirty="0">
              <a:solidFill>
                <a:srgbClr val="002060"/>
              </a:solidFill>
              <a:sym typeface="Symbol" pitchFamily="18" charset="2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000" b="1" i="1" dirty="0" err="1">
                <a:solidFill>
                  <a:srgbClr val="002060"/>
                </a:solidFill>
                <a:sym typeface="Symbol" pitchFamily="18" charset="2"/>
              </a:rPr>
              <a:t>I</a:t>
            </a:r>
            <a:r>
              <a:rPr lang="en-US" sz="2000" b="1" baseline="-25000" dirty="0" err="1">
                <a:solidFill>
                  <a:srgbClr val="002060"/>
                </a:solidFill>
                <a:sym typeface="Symbol" pitchFamily="18" charset="2"/>
              </a:rPr>
              <a:t>z</a:t>
            </a:r>
            <a:r>
              <a:rPr lang="en-US" sz="2000" b="1" dirty="0">
                <a:solidFill>
                  <a:srgbClr val="002060"/>
                </a:solidFill>
                <a:sym typeface="Symbol" pitchFamily="18" charset="2"/>
              </a:rPr>
              <a:t>(</a:t>
            </a:r>
            <a:r>
              <a:rPr lang="en-US" sz="2000" b="1" i="1" dirty="0" err="1">
                <a:solidFill>
                  <a:srgbClr val="002060"/>
                </a:solidFill>
                <a:sym typeface="Symbol" pitchFamily="18" charset="2"/>
              </a:rPr>
              <a:t>x</a:t>
            </a:r>
            <a:r>
              <a:rPr lang="en-US" sz="2000" b="1" dirty="0" err="1">
                <a:solidFill>
                  <a:srgbClr val="002060"/>
                </a:solidFill>
                <a:sym typeface="Symbol" pitchFamily="18" charset="2"/>
              </a:rPr>
              <a:t>,</a:t>
            </a:r>
            <a:r>
              <a:rPr lang="en-US" sz="2000" b="1" i="1" dirty="0" err="1">
                <a:solidFill>
                  <a:srgbClr val="002060"/>
                </a:solidFill>
                <a:sym typeface="Symbol" pitchFamily="18" charset="2"/>
              </a:rPr>
              <a:t>y</a:t>
            </a:r>
            <a:r>
              <a:rPr lang="en-US" sz="2000" b="1" dirty="0">
                <a:solidFill>
                  <a:srgbClr val="002060"/>
                </a:solidFill>
                <a:sym typeface="Symbol" pitchFamily="18" charset="2"/>
              </a:rPr>
              <a:t>) = max {1</a:t>
            </a:r>
            <a:r>
              <a:rPr lang="ru-RU" sz="2000" b="1" dirty="0">
                <a:solidFill>
                  <a:srgbClr val="002060"/>
                </a:solidFill>
              </a:rPr>
              <a:t>–</a:t>
            </a:r>
            <a:r>
              <a:rPr lang="en-US" sz="2000" b="1" dirty="0">
                <a:solidFill>
                  <a:srgbClr val="002060"/>
                </a:solidFill>
              </a:rPr>
              <a:t>x, </a:t>
            </a:r>
            <a:r>
              <a:rPr lang="en-US" sz="2000" b="1" i="1" dirty="0">
                <a:solidFill>
                  <a:srgbClr val="002060"/>
                </a:solidFill>
              </a:rPr>
              <a:t>y</a:t>
            </a:r>
            <a:r>
              <a:rPr lang="en-US" sz="2000" b="1" dirty="0">
                <a:solidFill>
                  <a:srgbClr val="002060"/>
                </a:solidFill>
                <a:sym typeface="Symbol" pitchFamily="18" charset="2"/>
              </a:rPr>
              <a:t>},  </a:t>
            </a:r>
            <a:r>
              <a:rPr lang="en-US" sz="2000" b="1" i="1" dirty="0">
                <a:solidFill>
                  <a:srgbClr val="002060"/>
                </a:solidFill>
                <a:sym typeface="Symbol" pitchFamily="18" charset="2"/>
              </a:rPr>
              <a:t>x</a:t>
            </a:r>
            <a:r>
              <a:rPr lang="en-US" sz="2000" b="1" dirty="0">
                <a:solidFill>
                  <a:srgbClr val="002060"/>
                </a:solidFill>
                <a:sym typeface="Symbol" pitchFamily="18" charset="2"/>
              </a:rPr>
              <a:t>, </a:t>
            </a:r>
            <a:r>
              <a:rPr lang="en-US" sz="2000" b="1" i="1" dirty="0">
                <a:solidFill>
                  <a:srgbClr val="002060"/>
                </a:solidFill>
                <a:sym typeface="Symbol" pitchFamily="18" charset="2"/>
              </a:rPr>
              <a:t>y</a:t>
            </a:r>
            <a:r>
              <a:rPr lang="en-US" sz="2000" b="1" dirty="0">
                <a:solidFill>
                  <a:srgbClr val="002060"/>
                </a:solidFill>
                <a:sym typeface="Symbol" pitchFamily="18" charset="2"/>
              </a:rPr>
              <a:t>  [0,1] </a:t>
            </a:r>
            <a:endParaRPr lang="ru-RU" sz="2000" b="1" dirty="0">
              <a:solidFill>
                <a:srgbClr val="002060"/>
              </a:solidFill>
              <a:sym typeface="Symbol" pitchFamily="18" charset="2"/>
            </a:endParaRPr>
          </a:p>
          <a:p>
            <a:pPr>
              <a:lnSpc>
                <a:spcPct val="80000"/>
              </a:lnSpc>
              <a:buNone/>
              <a:defRPr/>
            </a:pPr>
            <a:endParaRPr lang="ru-RU" sz="1200" b="1" i="1" dirty="0">
              <a:solidFill>
                <a:srgbClr val="002060"/>
              </a:solidFill>
              <a:sym typeface="Symbol" pitchFamily="18" charset="2"/>
            </a:endParaRPr>
          </a:p>
          <a:p>
            <a:pPr>
              <a:lnSpc>
                <a:spcPct val="80000"/>
              </a:lnSpc>
              <a:buNone/>
              <a:defRPr/>
            </a:pPr>
            <a:r>
              <a:rPr lang="en-US" sz="2000" b="1" i="1" dirty="0">
                <a:solidFill>
                  <a:srgbClr val="002060"/>
                </a:solidFill>
                <a:sym typeface="Symbol" pitchFamily="18" charset="2"/>
              </a:rPr>
              <a:t>T</a:t>
            </a:r>
            <a:r>
              <a:rPr lang="en-US" sz="2000" b="1" baseline="-25000" dirty="0">
                <a:solidFill>
                  <a:srgbClr val="002060"/>
                </a:solidFill>
                <a:sym typeface="Symbol" pitchFamily="18" charset="2"/>
              </a:rPr>
              <a:t>L</a:t>
            </a:r>
            <a:r>
              <a:rPr lang="en-US" sz="2000" b="1" dirty="0">
                <a:solidFill>
                  <a:srgbClr val="002060"/>
                </a:solidFill>
                <a:sym typeface="Symbol" pitchFamily="18" charset="2"/>
              </a:rPr>
              <a:t>(</a:t>
            </a:r>
            <a:r>
              <a:rPr lang="en-US" sz="2000" b="1" dirty="0" err="1">
                <a:solidFill>
                  <a:srgbClr val="002060"/>
                </a:solidFill>
                <a:sym typeface="Symbol" pitchFamily="18" charset="2"/>
              </a:rPr>
              <a:t>x,y</a:t>
            </a:r>
            <a:r>
              <a:rPr lang="en-US" sz="2000" b="1" dirty="0">
                <a:solidFill>
                  <a:srgbClr val="002060"/>
                </a:solidFill>
                <a:sym typeface="Symbol" pitchFamily="18" charset="2"/>
              </a:rPr>
              <a:t>) = max {0, </a:t>
            </a:r>
            <a:r>
              <a:rPr lang="en-US" sz="2000" b="1" i="1" dirty="0">
                <a:solidFill>
                  <a:srgbClr val="002060"/>
                </a:solidFill>
                <a:sym typeface="Symbol" pitchFamily="18" charset="2"/>
              </a:rPr>
              <a:t>x </a:t>
            </a:r>
            <a:r>
              <a:rPr lang="en-US" sz="2000" b="1" dirty="0">
                <a:solidFill>
                  <a:srgbClr val="002060"/>
                </a:solidFill>
                <a:sym typeface="Symbol" pitchFamily="18" charset="2"/>
              </a:rPr>
              <a:t>+ </a:t>
            </a:r>
            <a:r>
              <a:rPr lang="en-US" sz="2000" b="1" i="1" dirty="0">
                <a:solidFill>
                  <a:srgbClr val="002060"/>
                </a:solidFill>
                <a:sym typeface="Symbol" pitchFamily="18" charset="2"/>
              </a:rPr>
              <a:t>y</a:t>
            </a:r>
            <a:r>
              <a:rPr lang="en-US" sz="2000" b="1" dirty="0">
                <a:solidFill>
                  <a:srgbClr val="002060"/>
                </a:solidFill>
                <a:sym typeface="Symbol" pitchFamily="18" charset="2"/>
              </a:rPr>
              <a:t> </a:t>
            </a:r>
            <a:r>
              <a:rPr lang="ru-RU" sz="2000" b="1" dirty="0">
                <a:solidFill>
                  <a:srgbClr val="002060"/>
                </a:solidFill>
              </a:rPr>
              <a:t>–</a:t>
            </a:r>
            <a:r>
              <a:rPr lang="en-US" sz="2000" b="1" dirty="0">
                <a:solidFill>
                  <a:srgbClr val="002060"/>
                </a:solidFill>
                <a:sym typeface="Symbol" pitchFamily="18" charset="2"/>
              </a:rPr>
              <a:t>1},  </a:t>
            </a:r>
            <a:r>
              <a:rPr lang="en-US" sz="2000" b="1" i="1" dirty="0">
                <a:solidFill>
                  <a:srgbClr val="002060"/>
                </a:solidFill>
                <a:sym typeface="Symbol" pitchFamily="18" charset="2"/>
              </a:rPr>
              <a:t>x</a:t>
            </a:r>
            <a:r>
              <a:rPr lang="en-US" sz="2000" b="1" dirty="0">
                <a:solidFill>
                  <a:srgbClr val="002060"/>
                </a:solidFill>
                <a:sym typeface="Symbol" pitchFamily="18" charset="2"/>
              </a:rPr>
              <a:t>, </a:t>
            </a:r>
            <a:r>
              <a:rPr lang="en-US" sz="2000" b="1" i="1" dirty="0">
                <a:solidFill>
                  <a:srgbClr val="002060"/>
                </a:solidFill>
                <a:sym typeface="Symbol" pitchFamily="18" charset="2"/>
              </a:rPr>
              <a:t>y</a:t>
            </a:r>
            <a:r>
              <a:rPr lang="en-US" sz="2000" b="1" dirty="0">
                <a:solidFill>
                  <a:srgbClr val="002060"/>
                </a:solidFill>
                <a:sym typeface="Symbol" pitchFamily="18" charset="2"/>
              </a:rPr>
              <a:t> [0,1]   </a:t>
            </a:r>
            <a:endParaRPr lang="ru-RU" sz="2000" b="1" dirty="0">
              <a:solidFill>
                <a:srgbClr val="002060"/>
              </a:solidFill>
              <a:sym typeface="Symbol" pitchFamily="18" charset="2"/>
            </a:endParaRPr>
          </a:p>
          <a:p>
            <a:pPr>
              <a:lnSpc>
                <a:spcPct val="80000"/>
              </a:lnSpc>
              <a:buNone/>
              <a:defRPr/>
            </a:pPr>
            <a:r>
              <a:rPr lang="en-US" sz="2000" b="1" i="1" dirty="0">
                <a:solidFill>
                  <a:srgbClr val="002060"/>
                </a:solidFill>
                <a:sym typeface="Symbol" pitchFamily="18" charset="2"/>
              </a:rPr>
              <a:t>I</a:t>
            </a:r>
            <a:r>
              <a:rPr lang="en-US" sz="2000" b="1" baseline="-25000" dirty="0">
                <a:solidFill>
                  <a:srgbClr val="002060"/>
                </a:solidFill>
                <a:sym typeface="Symbol" pitchFamily="18" charset="2"/>
              </a:rPr>
              <a:t>L</a:t>
            </a:r>
            <a:r>
              <a:rPr lang="en-US" sz="2000" b="1" dirty="0">
                <a:solidFill>
                  <a:srgbClr val="002060"/>
                </a:solidFill>
                <a:sym typeface="Symbol" pitchFamily="18" charset="2"/>
              </a:rPr>
              <a:t>(</a:t>
            </a:r>
            <a:r>
              <a:rPr lang="en-US" sz="2000" b="1" i="1" dirty="0" err="1">
                <a:solidFill>
                  <a:srgbClr val="002060"/>
                </a:solidFill>
                <a:sym typeface="Symbol" pitchFamily="18" charset="2"/>
              </a:rPr>
              <a:t>x</a:t>
            </a:r>
            <a:r>
              <a:rPr lang="en-US" sz="2000" b="1" dirty="0" err="1">
                <a:solidFill>
                  <a:srgbClr val="002060"/>
                </a:solidFill>
                <a:sym typeface="Symbol" pitchFamily="18" charset="2"/>
              </a:rPr>
              <a:t>,</a:t>
            </a:r>
            <a:r>
              <a:rPr lang="en-US" sz="2000" b="1" i="1" dirty="0" err="1">
                <a:solidFill>
                  <a:srgbClr val="002060"/>
                </a:solidFill>
                <a:sym typeface="Symbol" pitchFamily="18" charset="2"/>
              </a:rPr>
              <a:t>y</a:t>
            </a:r>
            <a:r>
              <a:rPr lang="en-US" sz="2000" b="1" dirty="0">
                <a:solidFill>
                  <a:srgbClr val="002060"/>
                </a:solidFill>
                <a:sym typeface="Symbol" pitchFamily="18" charset="2"/>
              </a:rPr>
              <a:t>) = </a:t>
            </a:r>
            <a:r>
              <a:rPr lang="ru-RU" sz="2000" b="1" dirty="0" err="1">
                <a:solidFill>
                  <a:srgbClr val="002060"/>
                </a:solidFill>
                <a:sym typeface="Symbol" pitchFamily="18" charset="2"/>
              </a:rPr>
              <a:t>min</a:t>
            </a:r>
            <a:r>
              <a:rPr lang="ru-RU" sz="2000" b="1" dirty="0">
                <a:solidFill>
                  <a:srgbClr val="002060"/>
                </a:solidFill>
                <a:sym typeface="Symbol" pitchFamily="18" charset="2"/>
              </a:rPr>
              <a:t> {</a:t>
            </a:r>
            <a:r>
              <a:rPr lang="en-US" sz="2000" b="1" dirty="0">
                <a:solidFill>
                  <a:srgbClr val="002060"/>
                </a:solidFill>
                <a:sym typeface="Symbol" pitchFamily="18" charset="2"/>
              </a:rPr>
              <a:t>1, </a:t>
            </a:r>
            <a:r>
              <a:rPr lang="ru-RU" sz="2000" b="1" dirty="0">
                <a:solidFill>
                  <a:srgbClr val="002060"/>
                </a:solidFill>
                <a:sym typeface="Symbol" pitchFamily="18" charset="2"/>
              </a:rPr>
              <a:t>1–</a:t>
            </a:r>
            <a:r>
              <a:rPr lang="ru-RU" sz="2000" b="1" i="1" dirty="0" err="1">
                <a:solidFill>
                  <a:srgbClr val="002060"/>
                </a:solidFill>
                <a:sym typeface="Symbol" pitchFamily="18" charset="2"/>
              </a:rPr>
              <a:t>x</a:t>
            </a:r>
            <a:r>
              <a:rPr lang="ru-RU" sz="2000" b="1" dirty="0" err="1">
                <a:solidFill>
                  <a:srgbClr val="002060"/>
                </a:solidFill>
                <a:sym typeface="Symbol" pitchFamily="18" charset="2"/>
              </a:rPr>
              <a:t>+</a:t>
            </a:r>
            <a:r>
              <a:rPr lang="ru-RU" sz="2000" b="1" i="1" dirty="0" err="1">
                <a:solidFill>
                  <a:srgbClr val="002060"/>
                </a:solidFill>
                <a:sym typeface="Symbol" pitchFamily="18" charset="2"/>
              </a:rPr>
              <a:t>y</a:t>
            </a:r>
            <a:r>
              <a:rPr lang="ru-RU" sz="2000" b="1" dirty="0">
                <a:solidFill>
                  <a:srgbClr val="002060"/>
                </a:solidFill>
                <a:sym typeface="Symbol" pitchFamily="18" charset="2"/>
              </a:rPr>
              <a:t>}</a:t>
            </a:r>
            <a:r>
              <a:rPr lang="en-US" sz="2000" b="1" dirty="0">
                <a:solidFill>
                  <a:srgbClr val="002060"/>
                </a:solidFill>
                <a:sym typeface="Symbol" pitchFamily="18" charset="2"/>
              </a:rPr>
              <a:t>, </a:t>
            </a:r>
            <a:r>
              <a:rPr lang="en-US" sz="2000" b="1" i="1" dirty="0">
                <a:solidFill>
                  <a:srgbClr val="002060"/>
                </a:solidFill>
                <a:sym typeface="Symbol" pitchFamily="18" charset="2"/>
              </a:rPr>
              <a:t>x</a:t>
            </a:r>
            <a:r>
              <a:rPr lang="en-US" sz="2000" b="1" dirty="0">
                <a:solidFill>
                  <a:srgbClr val="002060"/>
                </a:solidFill>
                <a:sym typeface="Symbol" pitchFamily="18" charset="2"/>
              </a:rPr>
              <a:t>, </a:t>
            </a:r>
            <a:r>
              <a:rPr lang="en-US" sz="2000" b="1" i="1" dirty="0">
                <a:solidFill>
                  <a:srgbClr val="002060"/>
                </a:solidFill>
                <a:sym typeface="Symbol" pitchFamily="18" charset="2"/>
              </a:rPr>
              <a:t>y</a:t>
            </a:r>
            <a:r>
              <a:rPr lang="en-US" sz="2000" b="1" dirty="0">
                <a:solidFill>
                  <a:srgbClr val="002060"/>
                </a:solidFill>
                <a:sym typeface="Symbol" pitchFamily="18" charset="2"/>
              </a:rPr>
              <a:t> [0,1]</a:t>
            </a:r>
            <a:r>
              <a:rPr lang="ru-RU" sz="2000" b="1" dirty="0">
                <a:solidFill>
                  <a:srgbClr val="002060"/>
                </a:solidFill>
                <a:sym typeface="Symbol" pitchFamily="18" charset="2"/>
              </a:rPr>
              <a:t> </a:t>
            </a:r>
            <a:endParaRPr lang="en-US" sz="2000" b="1" dirty="0">
              <a:solidFill>
                <a:srgbClr val="002060"/>
              </a:solidFill>
              <a:sym typeface="Symbol" pitchFamily="18" charset="2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endParaRPr lang="ru-RU" sz="1200" b="1" i="1" dirty="0">
              <a:solidFill>
                <a:srgbClr val="002060"/>
              </a:solidFill>
              <a:sym typeface="Symbol" pitchFamily="18" charset="2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000" b="1" i="1" dirty="0" err="1">
                <a:solidFill>
                  <a:srgbClr val="002060"/>
                </a:solidFill>
                <a:sym typeface="Symbol" pitchFamily="18" charset="2"/>
              </a:rPr>
              <a:t>T</a:t>
            </a:r>
            <a:r>
              <a:rPr lang="en-US" sz="2000" b="1" baseline="-25000" dirty="0" err="1">
                <a:solidFill>
                  <a:srgbClr val="002060"/>
                </a:solidFill>
                <a:sym typeface="Symbol" pitchFamily="18" charset="2"/>
              </a:rPr>
              <a:t>p</a:t>
            </a:r>
            <a:r>
              <a:rPr lang="en-US" sz="2000" b="1" dirty="0">
                <a:solidFill>
                  <a:srgbClr val="002060"/>
                </a:solidFill>
                <a:sym typeface="Symbol" pitchFamily="18" charset="2"/>
              </a:rPr>
              <a:t>(</a:t>
            </a:r>
            <a:r>
              <a:rPr lang="en-US" sz="2000" b="1" i="1" dirty="0" err="1">
                <a:solidFill>
                  <a:srgbClr val="002060"/>
                </a:solidFill>
                <a:sym typeface="Symbol" pitchFamily="18" charset="2"/>
              </a:rPr>
              <a:t>x</a:t>
            </a:r>
            <a:r>
              <a:rPr lang="en-US" sz="2000" b="1" dirty="0" err="1">
                <a:solidFill>
                  <a:srgbClr val="002060"/>
                </a:solidFill>
                <a:sym typeface="Symbol" pitchFamily="18" charset="2"/>
              </a:rPr>
              <a:t>,</a:t>
            </a:r>
            <a:r>
              <a:rPr lang="en-US" sz="2000" b="1" i="1" dirty="0" err="1">
                <a:solidFill>
                  <a:srgbClr val="002060"/>
                </a:solidFill>
                <a:sym typeface="Symbol" pitchFamily="18" charset="2"/>
              </a:rPr>
              <a:t>y</a:t>
            </a:r>
            <a:r>
              <a:rPr lang="en-US" sz="2000" b="1" dirty="0">
                <a:solidFill>
                  <a:srgbClr val="002060"/>
                </a:solidFill>
                <a:sym typeface="Symbol" pitchFamily="18" charset="2"/>
              </a:rPr>
              <a:t>) = </a:t>
            </a:r>
            <a:r>
              <a:rPr lang="en-US" sz="2000" b="1" i="1" dirty="0">
                <a:solidFill>
                  <a:srgbClr val="002060"/>
                </a:solidFill>
                <a:sym typeface="Symbol" pitchFamily="18" charset="2"/>
              </a:rPr>
              <a:t>x </a:t>
            </a:r>
            <a:r>
              <a:rPr lang="en-US" sz="2000" b="1" dirty="0">
                <a:solidFill>
                  <a:srgbClr val="002060"/>
                </a:solidFill>
                <a:sym typeface="Symbol" pitchFamily="18" charset="2"/>
              </a:rPr>
              <a:t> </a:t>
            </a:r>
            <a:r>
              <a:rPr lang="en-US" sz="2000" b="1" i="1" dirty="0">
                <a:solidFill>
                  <a:srgbClr val="002060"/>
                </a:solidFill>
                <a:sym typeface="Symbol" pitchFamily="18" charset="2"/>
              </a:rPr>
              <a:t>y</a:t>
            </a:r>
            <a:r>
              <a:rPr lang="en-US" sz="2000" b="1" dirty="0">
                <a:solidFill>
                  <a:srgbClr val="002060"/>
                </a:solidFill>
                <a:sym typeface="Symbol" pitchFamily="18" charset="2"/>
              </a:rPr>
              <a:t> ,  </a:t>
            </a:r>
            <a:r>
              <a:rPr lang="en-US" sz="2000" b="1" i="1" dirty="0">
                <a:solidFill>
                  <a:srgbClr val="002060"/>
                </a:solidFill>
                <a:sym typeface="Symbol" pitchFamily="18" charset="2"/>
              </a:rPr>
              <a:t>x</a:t>
            </a:r>
            <a:r>
              <a:rPr lang="en-US" sz="2000" b="1" dirty="0">
                <a:solidFill>
                  <a:srgbClr val="002060"/>
                </a:solidFill>
                <a:sym typeface="Symbol" pitchFamily="18" charset="2"/>
              </a:rPr>
              <a:t>, </a:t>
            </a:r>
            <a:r>
              <a:rPr lang="en-US" sz="2000" b="1" i="1" dirty="0">
                <a:solidFill>
                  <a:srgbClr val="002060"/>
                </a:solidFill>
                <a:sym typeface="Symbol" pitchFamily="18" charset="2"/>
              </a:rPr>
              <a:t>y</a:t>
            </a:r>
            <a:r>
              <a:rPr lang="en-US" sz="2000" b="1" dirty="0">
                <a:solidFill>
                  <a:srgbClr val="002060"/>
                </a:solidFill>
                <a:sym typeface="Symbol" pitchFamily="18" charset="2"/>
              </a:rPr>
              <a:t>  [0,1]                    </a:t>
            </a:r>
            <a:r>
              <a:rPr lang="en-US" sz="2000" b="1" i="1" dirty="0">
                <a:solidFill>
                  <a:srgbClr val="002060"/>
                </a:solidFill>
                <a:sym typeface="Symbol" pitchFamily="18" charset="2"/>
              </a:rPr>
              <a:t> </a:t>
            </a:r>
            <a:endParaRPr lang="ru-RU" sz="2000" b="1" i="1" dirty="0">
              <a:solidFill>
                <a:srgbClr val="002060"/>
              </a:solidFill>
              <a:sym typeface="Symbol" pitchFamily="18" charset="2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000" b="1" i="1" dirty="0" err="1">
                <a:solidFill>
                  <a:srgbClr val="002060"/>
                </a:solidFill>
                <a:sym typeface="Symbol" pitchFamily="18" charset="2"/>
              </a:rPr>
              <a:t>I</a:t>
            </a:r>
            <a:r>
              <a:rPr lang="en-US" sz="2000" b="1" baseline="-25000" dirty="0" err="1">
                <a:solidFill>
                  <a:srgbClr val="002060"/>
                </a:solidFill>
                <a:sym typeface="Symbol" pitchFamily="18" charset="2"/>
              </a:rPr>
              <a:t>p</a:t>
            </a:r>
            <a:r>
              <a:rPr lang="en-US" sz="2000" b="1" dirty="0">
                <a:solidFill>
                  <a:srgbClr val="002060"/>
                </a:solidFill>
                <a:sym typeface="Symbol" pitchFamily="18" charset="2"/>
              </a:rPr>
              <a:t>(</a:t>
            </a:r>
            <a:r>
              <a:rPr lang="en-US" sz="2000" b="1" i="1" dirty="0" err="1">
                <a:solidFill>
                  <a:srgbClr val="002060"/>
                </a:solidFill>
                <a:sym typeface="Symbol" pitchFamily="18" charset="2"/>
              </a:rPr>
              <a:t>x</a:t>
            </a:r>
            <a:r>
              <a:rPr lang="en-US" sz="2000" b="1" dirty="0" err="1">
                <a:solidFill>
                  <a:srgbClr val="002060"/>
                </a:solidFill>
                <a:sym typeface="Symbol" pitchFamily="18" charset="2"/>
              </a:rPr>
              <a:t>,</a:t>
            </a:r>
            <a:r>
              <a:rPr lang="en-US" sz="2000" b="1" i="1" dirty="0" err="1">
                <a:solidFill>
                  <a:srgbClr val="002060"/>
                </a:solidFill>
                <a:sym typeface="Symbol" pitchFamily="18" charset="2"/>
              </a:rPr>
              <a:t>y</a:t>
            </a:r>
            <a:r>
              <a:rPr lang="en-US" sz="2000" b="1" dirty="0">
                <a:solidFill>
                  <a:srgbClr val="002060"/>
                </a:solidFill>
                <a:sym typeface="Symbol" pitchFamily="18" charset="2"/>
              </a:rPr>
              <a:t>) = </a:t>
            </a:r>
            <a:r>
              <a:rPr lang="ru-RU" sz="2000" b="1" dirty="0">
                <a:solidFill>
                  <a:srgbClr val="002060"/>
                </a:solidFill>
                <a:sym typeface="Symbol" pitchFamily="18" charset="2"/>
              </a:rPr>
              <a:t>1 – </a:t>
            </a:r>
            <a:r>
              <a:rPr lang="ru-RU" sz="2000" b="1" i="1" dirty="0" err="1">
                <a:solidFill>
                  <a:srgbClr val="002060"/>
                </a:solidFill>
                <a:sym typeface="Symbol" pitchFamily="18" charset="2"/>
              </a:rPr>
              <a:t>x</a:t>
            </a:r>
            <a:r>
              <a:rPr lang="ru-RU" sz="2000" b="1" dirty="0">
                <a:solidFill>
                  <a:srgbClr val="002060"/>
                </a:solidFill>
                <a:sym typeface="Symbol" pitchFamily="18" charset="2"/>
              </a:rPr>
              <a:t> + </a:t>
            </a:r>
            <a:r>
              <a:rPr lang="ru-RU" sz="2000" b="1" i="1" dirty="0" err="1">
                <a:solidFill>
                  <a:srgbClr val="002060"/>
                </a:solidFill>
                <a:sym typeface="Symbol" pitchFamily="18" charset="2"/>
              </a:rPr>
              <a:t>xy</a:t>
            </a:r>
            <a:r>
              <a:rPr lang="en-US" sz="2000" b="1" i="1" dirty="0">
                <a:solidFill>
                  <a:srgbClr val="002060"/>
                </a:solidFill>
                <a:sym typeface="Symbol" pitchFamily="18" charset="2"/>
              </a:rPr>
              <a:t>, </a:t>
            </a:r>
            <a:r>
              <a:rPr lang="en-US" sz="2000" b="1" dirty="0">
                <a:solidFill>
                  <a:srgbClr val="002060"/>
                </a:solidFill>
                <a:sym typeface="Symbol" pitchFamily="18" charset="2"/>
              </a:rPr>
              <a:t>,  </a:t>
            </a:r>
            <a:r>
              <a:rPr lang="en-US" sz="2000" b="1" i="1" dirty="0">
                <a:solidFill>
                  <a:srgbClr val="002060"/>
                </a:solidFill>
                <a:sym typeface="Symbol" pitchFamily="18" charset="2"/>
              </a:rPr>
              <a:t>x</a:t>
            </a:r>
            <a:r>
              <a:rPr lang="en-US" sz="2000" b="1" dirty="0">
                <a:solidFill>
                  <a:srgbClr val="002060"/>
                </a:solidFill>
                <a:sym typeface="Symbol" pitchFamily="18" charset="2"/>
              </a:rPr>
              <a:t>, </a:t>
            </a:r>
            <a:r>
              <a:rPr lang="en-US" sz="2000" b="1" i="1" dirty="0">
                <a:solidFill>
                  <a:srgbClr val="002060"/>
                </a:solidFill>
                <a:sym typeface="Symbol" pitchFamily="18" charset="2"/>
              </a:rPr>
              <a:t>y</a:t>
            </a:r>
            <a:r>
              <a:rPr lang="en-US" sz="2000" b="1" dirty="0">
                <a:solidFill>
                  <a:srgbClr val="002060"/>
                </a:solidFill>
                <a:sym typeface="Symbol" pitchFamily="18" charset="2"/>
              </a:rPr>
              <a:t>  [0,1]</a:t>
            </a:r>
            <a:r>
              <a:rPr lang="ru-RU" sz="2000" b="1" dirty="0">
                <a:solidFill>
                  <a:srgbClr val="002060"/>
                </a:solidFill>
                <a:sym typeface="Symbol" pitchFamily="18" charset="2"/>
              </a:rPr>
              <a:t> </a:t>
            </a:r>
            <a:endParaRPr lang="en-US" sz="2000" b="1" dirty="0">
              <a:solidFill>
                <a:srgbClr val="002060"/>
              </a:solidFill>
              <a:sym typeface="Symbol" pitchFamily="18" charset="2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endParaRPr lang="ru-RU" sz="2000" b="1" i="1" dirty="0">
              <a:solidFill>
                <a:srgbClr val="FFFFCC"/>
              </a:solidFill>
              <a:sym typeface="Symbol" pitchFamily="18" charset="2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endParaRPr lang="en-US" sz="2000" b="1" baseline="-25000" dirty="0">
              <a:solidFill>
                <a:srgbClr val="002060"/>
              </a:solidFill>
              <a:sym typeface="Symbol" pitchFamily="18" charset="2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endParaRPr lang="ru-RU" sz="1600" dirty="0">
              <a:solidFill>
                <a:srgbClr val="FFFFCC"/>
              </a:solidFill>
              <a:sym typeface="Symbol" pitchFamily="18" charset="2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endParaRPr lang="en-US" sz="1600" dirty="0">
              <a:solidFill>
                <a:srgbClr val="FFFFCC"/>
              </a:solidFill>
              <a:sym typeface="Symbol" pitchFamily="18" charset="2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endParaRPr lang="ru-RU" sz="1600" dirty="0">
              <a:solidFill>
                <a:srgbClr val="FFFF66"/>
              </a:solidFill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endParaRPr lang="ru-RU" sz="1600" dirty="0"/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endParaRPr lang="ru-RU" sz="1600" dirty="0"/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endParaRPr lang="ru-RU" sz="1600" dirty="0"/>
          </a:p>
        </p:txBody>
      </p:sp>
      <p:pic>
        <p:nvPicPr>
          <p:cNvPr id="66564" name="Picture 4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6000760" y="2428868"/>
            <a:ext cx="1560512" cy="1944687"/>
          </a:xfrm>
          <a:noFill/>
        </p:spPr>
      </p:pic>
      <p:sp>
        <p:nvSpPr>
          <p:cNvPr id="66565" name="Text Box 5"/>
          <p:cNvSpPr txBox="1">
            <a:spLocks noChangeArrowheads="1"/>
          </p:cNvSpPr>
          <p:nvPr/>
        </p:nvSpPr>
        <p:spPr bwMode="auto">
          <a:xfrm>
            <a:off x="6000760" y="4429132"/>
            <a:ext cx="33845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1200" dirty="0">
                <a:solidFill>
                  <a:srgbClr val="002060"/>
                </a:solidFill>
              </a:rPr>
              <a:t>       </a:t>
            </a:r>
            <a:r>
              <a:rPr lang="ru-RU" sz="1200" b="1" dirty="0">
                <a:solidFill>
                  <a:srgbClr val="002060"/>
                </a:solidFill>
              </a:rPr>
              <a:t>Петр </a:t>
            </a:r>
            <a:r>
              <a:rPr lang="ru-RU" sz="1200" b="1" dirty="0" err="1">
                <a:solidFill>
                  <a:srgbClr val="002060"/>
                </a:solidFill>
              </a:rPr>
              <a:t>Хаек</a:t>
            </a:r>
            <a:r>
              <a:rPr lang="ru-RU" sz="1200" b="1" dirty="0">
                <a:solidFill>
                  <a:srgbClr val="002060"/>
                </a:solidFill>
              </a:rPr>
              <a:t>    </a:t>
            </a:r>
            <a:r>
              <a:rPr lang="en-US" sz="1200" b="1" dirty="0">
                <a:solidFill>
                  <a:srgbClr val="002060"/>
                </a:solidFill>
              </a:rPr>
              <a:t>   </a:t>
            </a:r>
            <a:r>
              <a:rPr lang="ru-RU" sz="1200" b="1" dirty="0">
                <a:solidFill>
                  <a:srgbClr val="002060"/>
                </a:solidFill>
              </a:rPr>
              <a:t>           </a:t>
            </a:r>
            <a:r>
              <a:rPr lang="ru-RU" sz="1200" b="1" dirty="0" err="1">
                <a:solidFill>
                  <a:srgbClr val="002060"/>
                </a:solidFill>
              </a:rPr>
              <a:t>Вилем</a:t>
            </a:r>
            <a:r>
              <a:rPr lang="en-US" sz="1200" b="1" dirty="0">
                <a:solidFill>
                  <a:srgbClr val="002060"/>
                </a:solidFill>
              </a:rPr>
              <a:t> </a:t>
            </a:r>
            <a:r>
              <a:rPr lang="ru-RU" sz="1200" b="1" dirty="0" err="1">
                <a:solidFill>
                  <a:srgbClr val="002060"/>
                </a:solidFill>
              </a:rPr>
              <a:t>Новак</a:t>
            </a:r>
            <a:r>
              <a:rPr lang="ru-RU" sz="1200" dirty="0">
                <a:solidFill>
                  <a:srgbClr val="002060"/>
                </a:solidFill>
              </a:rPr>
              <a:t> </a:t>
            </a:r>
          </a:p>
        </p:txBody>
      </p:sp>
      <p:pic>
        <p:nvPicPr>
          <p:cNvPr id="66566" name="Picture 6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/>
          <a:srcRect/>
          <a:stretch>
            <a:fillRect/>
          </a:stretch>
        </p:blipFill>
        <p:spPr>
          <a:xfrm>
            <a:off x="7500958" y="2428868"/>
            <a:ext cx="1482725" cy="1976437"/>
          </a:xfrm>
          <a:noFill/>
        </p:spPr>
      </p:pic>
      <p:pic>
        <p:nvPicPr>
          <p:cNvPr id="22630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72198" y="4714884"/>
            <a:ext cx="1928826" cy="1838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5929322" y="6581775"/>
            <a:ext cx="321467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ru-RU" sz="1200" dirty="0">
                <a:solidFill>
                  <a:srgbClr val="002060"/>
                </a:solidFill>
              </a:rPr>
              <a:t>       </a:t>
            </a:r>
            <a:r>
              <a:rPr lang="ru-RU" sz="1200" b="1" dirty="0">
                <a:solidFill>
                  <a:srgbClr val="002060"/>
                </a:solidFill>
              </a:rPr>
              <a:t>Петр </a:t>
            </a:r>
            <a:r>
              <a:rPr lang="ru-RU" sz="1200" b="1" dirty="0" err="1">
                <a:solidFill>
                  <a:srgbClr val="002060"/>
                </a:solidFill>
              </a:rPr>
              <a:t>Синтула</a:t>
            </a:r>
            <a:r>
              <a:rPr lang="ru-RU" sz="1200" b="1" dirty="0">
                <a:solidFill>
                  <a:srgbClr val="002060"/>
                </a:solidFill>
              </a:rPr>
              <a:t>           Ирина Перфильева</a:t>
            </a:r>
            <a:r>
              <a:rPr lang="en-US" sz="1200" b="1" dirty="0">
                <a:solidFill>
                  <a:srgbClr val="002060"/>
                </a:solidFill>
              </a:rPr>
              <a:t>   </a:t>
            </a:r>
            <a:r>
              <a:rPr lang="ru-RU" sz="1200" b="1" dirty="0">
                <a:solidFill>
                  <a:srgbClr val="002060"/>
                </a:solidFill>
              </a:rPr>
              <a:t>           </a:t>
            </a:r>
            <a:r>
              <a:rPr lang="ru-RU" sz="1200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2844" y="5000636"/>
            <a:ext cx="6072230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ru-RU" dirty="0"/>
              <a:t>Основополагающая книга Петра </a:t>
            </a:r>
            <a:r>
              <a:rPr lang="ru-RU" dirty="0" err="1"/>
              <a:t>Хаека</a:t>
            </a:r>
            <a:r>
              <a:rPr lang="ru-RU" dirty="0"/>
              <a:t> </a:t>
            </a:r>
            <a:r>
              <a:rPr lang="ru-RU" b="1" dirty="0"/>
              <a:t>«Метаматематика нечёткой логики </a:t>
            </a:r>
            <a:r>
              <a:rPr lang="ru-RU" dirty="0"/>
              <a:t>была</a:t>
            </a:r>
            <a:r>
              <a:rPr lang="en-US" dirty="0"/>
              <a:t> </a:t>
            </a:r>
            <a:r>
              <a:rPr lang="ru-RU" dirty="0"/>
              <a:t>опубликована в </a:t>
            </a:r>
            <a:r>
              <a:rPr lang="en-US" b="1" dirty="0"/>
              <a:t>199</a:t>
            </a:r>
            <a:r>
              <a:rPr lang="ru-RU" b="1" dirty="0"/>
              <a:t>8г.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ru-RU" dirty="0"/>
              <a:t>т.е. скоро мы</a:t>
            </a:r>
          </a:p>
          <a:p>
            <a:pPr>
              <a:lnSpc>
                <a:spcPct val="85000"/>
              </a:lnSpc>
            </a:pPr>
            <a:r>
              <a:rPr lang="ru-RU" dirty="0"/>
              <a:t>будем отмечать </a:t>
            </a:r>
            <a:r>
              <a:rPr lang="en-US" dirty="0"/>
              <a:t> </a:t>
            </a:r>
            <a:r>
              <a:rPr lang="en-US" b="1" dirty="0"/>
              <a:t>20 </a:t>
            </a:r>
            <a:r>
              <a:rPr lang="ru-RU" b="1" dirty="0"/>
              <a:t>лет</a:t>
            </a:r>
            <a:r>
              <a:rPr lang="en-US" b="1" dirty="0"/>
              <a:t> MFL</a:t>
            </a:r>
            <a:r>
              <a:rPr lang="en-US" dirty="0"/>
              <a:t>); </a:t>
            </a:r>
            <a:r>
              <a:rPr lang="ru-RU" dirty="0"/>
              <a:t>следует отметить также фундаментальные работы</a:t>
            </a:r>
            <a:r>
              <a:rPr lang="en-US" dirty="0"/>
              <a:t> </a:t>
            </a:r>
            <a:r>
              <a:rPr lang="ru-RU" b="1" dirty="0" err="1"/>
              <a:t>Готтвальда</a:t>
            </a:r>
            <a:r>
              <a:rPr lang="ru-RU" b="1" dirty="0"/>
              <a:t>, </a:t>
            </a:r>
            <a:r>
              <a:rPr lang="ru-RU" b="1" dirty="0" err="1"/>
              <a:t>Мундичи</a:t>
            </a:r>
            <a:r>
              <a:rPr lang="ru-RU" b="1" dirty="0"/>
              <a:t>, </a:t>
            </a:r>
            <a:r>
              <a:rPr lang="ru-RU" b="1" dirty="0" err="1"/>
              <a:t>Новака</a:t>
            </a:r>
            <a:r>
              <a:rPr lang="ru-RU" b="1" dirty="0"/>
              <a:t>, </a:t>
            </a:r>
            <a:r>
              <a:rPr lang="ru-RU" b="1" dirty="0" err="1"/>
              <a:t>Чиньоли</a:t>
            </a:r>
            <a:r>
              <a:rPr lang="ru-RU" b="1" dirty="0"/>
              <a:t>, </a:t>
            </a:r>
            <a:r>
              <a:rPr lang="ru-RU" b="1" dirty="0" err="1"/>
              <a:t>Эстева</a:t>
            </a:r>
            <a:r>
              <a:rPr lang="ru-RU" b="1" dirty="0"/>
              <a:t>,</a:t>
            </a:r>
            <a:r>
              <a:rPr lang="ru-RU" dirty="0"/>
              <a:t> и др. На русском языке вышла книга</a:t>
            </a:r>
          </a:p>
          <a:p>
            <a:pPr>
              <a:lnSpc>
                <a:spcPct val="85000"/>
              </a:lnSpc>
            </a:pPr>
            <a:r>
              <a:rPr lang="ru-RU" dirty="0" err="1"/>
              <a:t>В.Новака</a:t>
            </a:r>
            <a:r>
              <a:rPr lang="ru-RU" dirty="0"/>
              <a:t>, И.Перфильевой, </a:t>
            </a:r>
            <a:r>
              <a:rPr lang="ru-RU" dirty="0" err="1"/>
              <a:t>И.Мечкаржа</a:t>
            </a:r>
            <a:r>
              <a:rPr lang="ru-RU" dirty="0"/>
              <a:t> </a:t>
            </a:r>
            <a:r>
              <a:rPr lang="ru-RU" b="1" dirty="0"/>
              <a:t>«Математические принципы нечеткой логики»</a:t>
            </a:r>
            <a:r>
              <a:rPr lang="ru-RU" dirty="0"/>
              <a:t>: Пер. с англ. под ред. А.Н. </a:t>
            </a:r>
            <a:r>
              <a:rPr lang="ru-RU" dirty="0" err="1"/>
              <a:t>Аверкинв</a:t>
            </a:r>
            <a:r>
              <a:rPr lang="ru-RU" dirty="0"/>
              <a:t>. М.: </a:t>
            </a:r>
            <a:r>
              <a:rPr lang="ru-RU" dirty="0" err="1"/>
              <a:t>Физматлит</a:t>
            </a:r>
            <a:r>
              <a:rPr lang="ru-RU" dirty="0"/>
              <a:t>, 2006.</a:t>
            </a:r>
            <a:br>
              <a:rPr lang="ru-RU" dirty="0"/>
            </a:br>
            <a:br>
              <a:rPr lang="ru-RU" dirty="0"/>
            </a:br>
            <a:endParaRPr lang="ru-RU" dirty="0"/>
          </a:p>
        </p:txBody>
      </p:sp>
      <p:pic>
        <p:nvPicPr>
          <p:cNvPr id="22630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86710" y="4643446"/>
            <a:ext cx="1357290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sz="quarter"/>
          </p:nvPr>
        </p:nvSpPr>
        <p:spPr>
          <a:xfrm>
            <a:off x="0" y="0"/>
            <a:ext cx="9501158" cy="2428869"/>
          </a:xfrm>
        </p:spPr>
        <p:txBody>
          <a:bodyPr/>
          <a:lstStyle/>
          <a:p>
            <a:pPr algn="l">
              <a:defRPr/>
            </a:pPr>
            <a:r>
              <a:rPr lang="ru-RU" sz="2900" b="1" dirty="0">
                <a:solidFill>
                  <a:srgbClr val="0D0D7D"/>
                </a:solidFill>
              </a:rPr>
              <a:t>ПЕРВАЯ МЕЖДУНАРОДНАЯ КОНФЕРЕНЦИЯ ПО МЯГКИМ ВЫЧИСЛЕНИЯМ  И ВЫЧИСЛЕНИЯМ </a:t>
            </a:r>
            <a:br>
              <a:rPr lang="ru-RU" sz="2900" b="1" dirty="0">
                <a:solidFill>
                  <a:srgbClr val="0D0D7D"/>
                </a:solidFill>
              </a:rPr>
            </a:br>
            <a:r>
              <a:rPr lang="ru-RU" sz="2900" dirty="0">
                <a:solidFill>
                  <a:srgbClr val="0D0D7D"/>
                </a:solidFill>
              </a:rPr>
              <a:t>СО СЛОВАМИ</a:t>
            </a:r>
            <a:br>
              <a:rPr lang="ru-RU" sz="2900" b="1" dirty="0">
                <a:solidFill>
                  <a:srgbClr val="F37527"/>
                </a:solidFill>
              </a:rPr>
            </a:br>
            <a:r>
              <a:rPr lang="en-US" sz="2600" b="1" dirty="0">
                <a:solidFill>
                  <a:srgbClr val="0D0D7D"/>
                </a:solidFill>
              </a:rPr>
              <a:t>First  International  Conference on Soft Computing , Computing with Words and Perceptions in System Analysis, Decision and Control  </a:t>
            </a:r>
            <a:r>
              <a:rPr lang="en-US" sz="2600" dirty="0">
                <a:solidFill>
                  <a:srgbClr val="0D0D7D"/>
                </a:solidFill>
              </a:rPr>
              <a:t>(ICSCCW, Antalya, 6-8 June 2001)</a:t>
            </a:r>
            <a:endParaRPr lang="ru-RU" sz="2600" dirty="0">
              <a:solidFill>
                <a:srgbClr val="0D0D7D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sz="quarter" idx="1"/>
          </p:nvPr>
        </p:nvSpPr>
        <p:spPr>
          <a:xfrm>
            <a:off x="6786578" y="2357430"/>
            <a:ext cx="2357422" cy="4929189"/>
          </a:xfrm>
        </p:spPr>
        <p:txBody>
          <a:bodyPr/>
          <a:lstStyle/>
          <a:p>
            <a:pPr algn="l">
              <a:defRPr/>
            </a:pPr>
            <a:r>
              <a:rPr lang="ru-RU" sz="1800" dirty="0"/>
              <a:t>Эта конференция, организованная в честь </a:t>
            </a:r>
            <a:r>
              <a:rPr lang="ru-RU" sz="1800" b="1" dirty="0"/>
              <a:t>80-летия Л.Заде</a:t>
            </a:r>
            <a:r>
              <a:rPr lang="ru-RU" sz="1800" dirty="0"/>
              <a:t>, затем стала традиционной. </a:t>
            </a:r>
          </a:p>
          <a:p>
            <a:pPr algn="l">
              <a:defRPr/>
            </a:pPr>
            <a:r>
              <a:rPr lang="ru-RU" sz="1800" dirty="0"/>
              <a:t>Ее главным организатором является </a:t>
            </a:r>
            <a:r>
              <a:rPr lang="ru-RU" sz="1800" b="1" dirty="0"/>
              <a:t>Рафик А. Алиев </a:t>
            </a:r>
            <a:r>
              <a:rPr lang="ru-RU" sz="1800" dirty="0"/>
              <a:t>– известный ученый в области теории и приложений НМ</a:t>
            </a:r>
          </a:p>
        </p:txBody>
      </p:sp>
      <p:pic>
        <p:nvPicPr>
          <p:cNvPr id="11268" name="Picture 4" descr="http://www.azbtc.com/babek_/icsccw/antalya-turkey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714620"/>
            <a:ext cx="3357563" cy="414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6" descr="http://www.azbtc.com/babek_/icsccw/ifsalogo_small.jp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2500306"/>
            <a:ext cx="1285875" cy="121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957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86116" y="2428868"/>
            <a:ext cx="3429024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3357554" y="4714884"/>
            <a:ext cx="350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err="1"/>
              <a:t>Лотфи</a:t>
            </a:r>
            <a:r>
              <a:rPr lang="ru-RU" b="1" dirty="0"/>
              <a:t> Заде и Рафик Алиев</a:t>
            </a:r>
          </a:p>
        </p:txBody>
      </p:sp>
      <p:pic>
        <p:nvPicPr>
          <p:cNvPr id="109574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357554" y="5000636"/>
            <a:ext cx="2857520" cy="1857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6215074" y="6211669"/>
            <a:ext cx="271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err="1"/>
              <a:t>Анталия</a:t>
            </a:r>
            <a:r>
              <a:rPr lang="ru-RU" b="1" dirty="0"/>
              <a:t>, </a:t>
            </a:r>
            <a:r>
              <a:rPr lang="en-US" b="1" dirty="0"/>
              <a:t>ICSCCW-2001</a:t>
            </a:r>
            <a:r>
              <a:rPr lang="ru-RU" b="1" dirty="0"/>
              <a:t>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sz="quarter"/>
          </p:nvPr>
        </p:nvSpPr>
        <p:spPr>
          <a:xfrm>
            <a:off x="0" y="214313"/>
            <a:ext cx="9144000" cy="1000125"/>
          </a:xfrm>
        </p:spPr>
        <p:txBody>
          <a:bodyPr/>
          <a:lstStyle/>
          <a:p>
            <a:pPr>
              <a:defRPr/>
            </a:pPr>
            <a:r>
              <a:rPr lang="ru-RU" sz="3200" cap="all" dirty="0">
                <a:solidFill>
                  <a:srgbClr val="1717DF"/>
                </a:solidFill>
              </a:rPr>
              <a:t>СПЕЦИАЛЬНОЕ  ЗАСЕДАНИЕ  </a:t>
            </a:r>
            <a:r>
              <a:rPr lang="en-US" sz="3200" cap="all" dirty="0" err="1">
                <a:solidFill>
                  <a:srgbClr val="1717DF"/>
                </a:solidFill>
              </a:rPr>
              <a:t>bisc</a:t>
            </a:r>
            <a:r>
              <a:rPr lang="ru-RU" sz="3200" b="1" cap="all" dirty="0">
                <a:solidFill>
                  <a:srgbClr val="1717DF"/>
                </a:solidFill>
              </a:rPr>
              <a:t>  В</a:t>
            </a:r>
            <a:r>
              <a:rPr lang="en-US" sz="3200" b="1" cap="all" dirty="0">
                <a:solidFill>
                  <a:srgbClr val="1717DF"/>
                </a:solidFill>
              </a:rPr>
              <a:t> </a:t>
            </a:r>
            <a:r>
              <a:rPr lang="ru-RU" sz="3200" b="1" cap="all" dirty="0">
                <a:solidFill>
                  <a:srgbClr val="1717DF"/>
                </a:solidFill>
              </a:rPr>
              <a:t>ЧЕСТЬ ПРОФЕССОРА Л.ЗАДЕ</a:t>
            </a:r>
            <a:r>
              <a:rPr lang="en-US" sz="3200" b="1" cap="all" dirty="0">
                <a:solidFill>
                  <a:srgbClr val="1717DF"/>
                </a:solidFill>
              </a:rPr>
              <a:t> </a:t>
            </a:r>
            <a:r>
              <a:rPr lang="ru-RU" sz="3200" b="1" cap="all" dirty="0">
                <a:solidFill>
                  <a:srgbClr val="1717DF"/>
                </a:solidFill>
              </a:rPr>
              <a:t>(BISCSE-2005)</a:t>
            </a:r>
            <a:r>
              <a:rPr lang="ru-RU" sz="1800" b="1" cap="all" dirty="0">
                <a:solidFill>
                  <a:srgbClr val="1717DF"/>
                </a:solidFill>
              </a:rPr>
              <a:t>.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defRPr/>
            </a:pPr>
            <a:endParaRPr lang="ru-RU" dirty="0"/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5214943" y="1357313"/>
            <a:ext cx="3929058" cy="5500687"/>
          </a:xfrm>
        </p:spPr>
        <p:txBody>
          <a:bodyPr/>
          <a:lstStyle/>
          <a:p>
            <a:pPr>
              <a:spcBef>
                <a:spcPts val="232"/>
              </a:spcBef>
              <a:buFont typeface="Wingdings" pitchFamily="2" charset="2"/>
              <a:buNone/>
              <a:defRPr/>
            </a:pPr>
            <a:r>
              <a:rPr lang="en-US" sz="1800" b="1" dirty="0"/>
              <a:t>C</a:t>
            </a:r>
            <a:r>
              <a:rPr lang="ru-RU" sz="1800" b="1" dirty="0"/>
              <a:t>о 2 по 5 ноября 2005 г. </a:t>
            </a:r>
          </a:p>
          <a:p>
            <a:pPr>
              <a:spcBef>
                <a:spcPts val="232"/>
              </a:spcBef>
              <a:buFont typeface="Wingdings" pitchFamily="2" charset="2"/>
              <a:buNone/>
              <a:defRPr/>
            </a:pPr>
            <a:r>
              <a:rPr lang="ru-RU" sz="1800" dirty="0"/>
              <a:t>в Калифорнийском  университете </a:t>
            </a:r>
          </a:p>
          <a:p>
            <a:pPr marL="0" indent="0">
              <a:spcBef>
                <a:spcPts val="232"/>
              </a:spcBef>
              <a:buFont typeface="Wingdings" pitchFamily="2" charset="2"/>
              <a:buNone/>
              <a:defRPr/>
            </a:pPr>
            <a:r>
              <a:rPr lang="ru-RU" sz="1800" dirty="0"/>
              <a:t>Беркли (США), ставшем «колыбелью» </a:t>
            </a:r>
            <a:r>
              <a:rPr lang="ru-RU" sz="1800" b="1" dirty="0"/>
              <a:t>теории мягких </a:t>
            </a:r>
          </a:p>
          <a:p>
            <a:pPr>
              <a:spcBef>
                <a:spcPts val="232"/>
              </a:spcBef>
              <a:buFont typeface="Wingdings" pitchFamily="2" charset="2"/>
              <a:buNone/>
              <a:defRPr/>
            </a:pPr>
            <a:r>
              <a:rPr lang="ru-RU" sz="1800" b="1" dirty="0"/>
              <a:t>вычислений</a:t>
            </a:r>
            <a:r>
              <a:rPr lang="ru-RU" sz="1800" dirty="0"/>
              <a:t>,  состоялась  </a:t>
            </a:r>
          </a:p>
          <a:p>
            <a:pPr>
              <a:spcBef>
                <a:spcPts val="232"/>
              </a:spcBef>
              <a:buFont typeface="Wingdings" pitchFamily="2" charset="2"/>
              <a:buNone/>
              <a:defRPr/>
            </a:pPr>
            <a:r>
              <a:rPr lang="ru-RU" sz="1800" dirty="0"/>
              <a:t>специальная конференция,  которая </a:t>
            </a:r>
          </a:p>
          <a:p>
            <a:pPr>
              <a:spcBef>
                <a:spcPts val="232"/>
              </a:spcBef>
              <a:buFont typeface="Wingdings" pitchFamily="2" charset="2"/>
              <a:buNone/>
              <a:defRPr/>
            </a:pPr>
            <a:r>
              <a:rPr lang="ru-RU" sz="1800" dirty="0"/>
              <a:t>была посвящена </a:t>
            </a:r>
            <a:r>
              <a:rPr lang="ru-RU" sz="1800" b="1" dirty="0"/>
              <a:t>Л.Заде и 40-летию</a:t>
            </a:r>
          </a:p>
          <a:p>
            <a:pPr>
              <a:spcBef>
                <a:spcPts val="232"/>
              </a:spcBef>
              <a:buFont typeface="Wingdings" pitchFamily="2" charset="2"/>
              <a:buNone/>
              <a:defRPr/>
            </a:pPr>
            <a:r>
              <a:rPr lang="ru-RU" sz="1800" b="1" dirty="0"/>
              <a:t>теории нечетких множеств.</a:t>
            </a:r>
          </a:p>
          <a:p>
            <a:pPr>
              <a:spcBef>
                <a:spcPts val="232"/>
              </a:spcBef>
              <a:buFont typeface="Wingdings" pitchFamily="2" charset="2"/>
              <a:buNone/>
              <a:defRPr/>
            </a:pPr>
            <a:r>
              <a:rPr lang="ru-RU" sz="1600" dirty="0"/>
              <a:t>Конференция проводилась под </a:t>
            </a:r>
          </a:p>
          <a:p>
            <a:pPr>
              <a:spcBef>
                <a:spcPts val="232"/>
              </a:spcBef>
              <a:buFont typeface="Wingdings" pitchFamily="2" charset="2"/>
              <a:buNone/>
              <a:defRPr/>
            </a:pPr>
            <a:r>
              <a:rPr lang="ru-RU" sz="1600" dirty="0"/>
              <a:t>эгидой  исследовательского центра</a:t>
            </a:r>
          </a:p>
          <a:p>
            <a:pPr>
              <a:spcBef>
                <a:spcPts val="232"/>
              </a:spcBef>
              <a:buFont typeface="Wingdings" pitchFamily="2" charset="2"/>
              <a:buNone/>
              <a:defRPr/>
            </a:pPr>
            <a:r>
              <a:rPr lang="ru-RU" sz="1600" dirty="0"/>
              <a:t> </a:t>
            </a:r>
            <a:r>
              <a:rPr lang="ru-RU" sz="1600" b="1" dirty="0"/>
              <a:t>«Инициатива Беркли в области </a:t>
            </a:r>
          </a:p>
          <a:p>
            <a:pPr>
              <a:spcBef>
                <a:spcPts val="232"/>
              </a:spcBef>
              <a:buFont typeface="Wingdings" pitchFamily="2" charset="2"/>
              <a:buNone/>
              <a:defRPr/>
            </a:pPr>
            <a:r>
              <a:rPr lang="ru-RU" sz="1600" b="1" dirty="0"/>
              <a:t>мягких вычислений</a:t>
            </a:r>
            <a:r>
              <a:rPr lang="ru-RU" sz="1600" dirty="0"/>
              <a:t>», директором </a:t>
            </a:r>
          </a:p>
          <a:p>
            <a:pPr>
              <a:spcBef>
                <a:spcPts val="232"/>
              </a:spcBef>
              <a:buFont typeface="Wingdings" pitchFamily="2" charset="2"/>
              <a:buNone/>
              <a:defRPr/>
            </a:pPr>
            <a:r>
              <a:rPr lang="ru-RU" sz="1600" dirty="0"/>
              <a:t>которого был Л.Заде.</a:t>
            </a:r>
          </a:p>
          <a:p>
            <a:pPr>
              <a:spcBef>
                <a:spcPts val="232"/>
              </a:spcBef>
              <a:buFont typeface="Wingdings" pitchFamily="2" charset="2"/>
              <a:buNone/>
              <a:defRPr/>
            </a:pPr>
            <a:r>
              <a:rPr lang="ru-RU" sz="1600" dirty="0"/>
              <a:t>На этой конференции Л.Заде были </a:t>
            </a:r>
          </a:p>
          <a:p>
            <a:pPr>
              <a:spcBef>
                <a:spcPts val="232"/>
              </a:spcBef>
              <a:buFont typeface="Wingdings" pitchFamily="2" charset="2"/>
              <a:buNone/>
              <a:defRPr/>
            </a:pPr>
            <a:r>
              <a:rPr lang="ru-RU" sz="1600" dirty="0"/>
              <a:t>вручены.дипломы почётного доктора</a:t>
            </a:r>
          </a:p>
          <a:p>
            <a:pPr>
              <a:spcBef>
                <a:spcPts val="232"/>
              </a:spcBef>
              <a:buFont typeface="Wingdings" pitchFamily="2" charset="2"/>
              <a:buNone/>
              <a:defRPr/>
            </a:pPr>
            <a:r>
              <a:rPr lang="ru-RU" sz="1600" dirty="0"/>
              <a:t>Тверского государственного университета </a:t>
            </a:r>
          </a:p>
          <a:p>
            <a:pPr>
              <a:spcBef>
                <a:spcPts val="232"/>
              </a:spcBef>
              <a:buFont typeface="Wingdings" pitchFamily="2" charset="2"/>
              <a:buNone/>
              <a:defRPr/>
            </a:pPr>
            <a:r>
              <a:rPr lang="ru-RU" sz="1600" dirty="0"/>
              <a:t>и Ульяновского государственного </a:t>
            </a:r>
          </a:p>
          <a:p>
            <a:pPr>
              <a:spcBef>
                <a:spcPts val="232"/>
              </a:spcBef>
              <a:buFont typeface="Wingdings" pitchFamily="2" charset="2"/>
              <a:buNone/>
              <a:defRPr/>
            </a:pPr>
            <a:r>
              <a:rPr lang="ru-RU" sz="1600" dirty="0"/>
              <a:t>Технического университета.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3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12294" name="Picture 2" descr="Dec09_29_Zadeh_Berkeley_c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85875"/>
            <a:ext cx="5143500" cy="500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5" name="TextBox 7"/>
          <p:cNvSpPr txBox="1">
            <a:spLocks noChangeArrowheads="1"/>
          </p:cNvSpPr>
          <p:nvPr/>
        </p:nvSpPr>
        <p:spPr bwMode="auto">
          <a:xfrm>
            <a:off x="0" y="6286500"/>
            <a:ext cx="5357813" cy="35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700" b="1"/>
              <a:t>Делегация РАНСМВ с Отцом Нечеткой Логики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571612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ru-RU" sz="3600" b="1" dirty="0">
                <a:solidFill>
                  <a:srgbClr val="1717DF"/>
                </a:solidFill>
              </a:rPr>
              <a:t>ВСЕМИРНЫЙ КОНГРЕСС МЕЖДУНАРОДНОЙ АССОЦИАЦИИ НЕЧЕТКИХ СИСТЕМ В КАНКУНЕ </a:t>
            </a:r>
            <a:r>
              <a:rPr lang="ru-RU" sz="3200" b="1" dirty="0">
                <a:solidFill>
                  <a:srgbClr val="1717DF"/>
                </a:solidFill>
              </a:rPr>
              <a:t>(МЕКСИКА, </a:t>
            </a:r>
            <a:r>
              <a:rPr lang="ru-RU" sz="3200" dirty="0">
                <a:solidFill>
                  <a:srgbClr val="1717DF"/>
                </a:solidFill>
              </a:rPr>
              <a:t>КОНГРЕСС</a:t>
            </a:r>
            <a:r>
              <a:rPr lang="en-US" sz="3200" b="1" dirty="0">
                <a:solidFill>
                  <a:srgbClr val="1717DF"/>
                </a:solidFill>
              </a:rPr>
              <a:t>I</a:t>
            </a:r>
            <a:r>
              <a:rPr lang="ru-RU" sz="3200" b="1" dirty="0">
                <a:solidFill>
                  <a:srgbClr val="1717DF"/>
                </a:solidFill>
              </a:rPr>
              <a:t> </a:t>
            </a:r>
            <a:r>
              <a:rPr lang="en-US" sz="3200" b="1" dirty="0">
                <a:solidFill>
                  <a:srgbClr val="1717DF"/>
                </a:solidFill>
              </a:rPr>
              <a:t>FSA</a:t>
            </a:r>
            <a:r>
              <a:rPr lang="ru-RU" sz="3200" b="1" dirty="0">
                <a:solidFill>
                  <a:srgbClr val="1717DF"/>
                </a:solidFill>
              </a:rPr>
              <a:t>, </a:t>
            </a:r>
            <a:r>
              <a:rPr lang="ru-RU" sz="3200" dirty="0">
                <a:solidFill>
                  <a:srgbClr val="1717DF"/>
                </a:solidFill>
              </a:rPr>
              <a:t>2007</a:t>
            </a:r>
            <a:r>
              <a:rPr lang="ru-RU" sz="3200" b="1" dirty="0">
                <a:solidFill>
                  <a:srgbClr val="1717DF"/>
                </a:solidFill>
              </a:rPr>
              <a:t>) </a:t>
            </a:r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929454" y="1571612"/>
            <a:ext cx="2214546" cy="3143272"/>
          </a:xfrm>
        </p:spPr>
        <p:txBody>
          <a:bodyPr/>
          <a:lstStyle/>
          <a:p>
            <a:pPr eaLnBrk="1" hangingPunct="1">
              <a:lnSpc>
                <a:spcPct val="75000"/>
              </a:lnSpc>
              <a:spcBef>
                <a:spcPts val="232"/>
              </a:spcBef>
              <a:buFont typeface="Wingdings" pitchFamily="2" charset="2"/>
              <a:buNone/>
              <a:defRPr/>
            </a:pPr>
            <a:r>
              <a:rPr lang="ru-RU" sz="1800" dirty="0"/>
              <a:t>На Всемирной </a:t>
            </a:r>
            <a:endParaRPr lang="en-US" sz="1800" dirty="0"/>
          </a:p>
          <a:p>
            <a:pPr eaLnBrk="1" hangingPunct="1">
              <a:lnSpc>
                <a:spcPct val="75000"/>
              </a:lnSpc>
              <a:spcBef>
                <a:spcPts val="232"/>
              </a:spcBef>
              <a:buFont typeface="Wingdings" pitchFamily="2" charset="2"/>
              <a:buNone/>
              <a:defRPr/>
            </a:pPr>
            <a:r>
              <a:rPr lang="ru-RU" sz="1800" dirty="0"/>
              <a:t>конференции </a:t>
            </a:r>
          </a:p>
          <a:p>
            <a:pPr eaLnBrk="1" hangingPunct="1">
              <a:lnSpc>
                <a:spcPct val="75000"/>
              </a:lnSpc>
              <a:spcBef>
                <a:spcPts val="232"/>
              </a:spcBef>
              <a:buFont typeface="Wingdings" pitchFamily="2" charset="2"/>
              <a:buNone/>
              <a:defRPr/>
            </a:pPr>
            <a:r>
              <a:rPr lang="ru-RU" sz="1800" dirty="0"/>
              <a:t>Международной </a:t>
            </a:r>
            <a:endParaRPr lang="en-US" sz="1800" dirty="0"/>
          </a:p>
          <a:p>
            <a:pPr eaLnBrk="1" hangingPunct="1">
              <a:lnSpc>
                <a:spcPct val="75000"/>
              </a:lnSpc>
              <a:spcBef>
                <a:spcPts val="232"/>
              </a:spcBef>
              <a:buFont typeface="Wingdings" pitchFamily="2" charset="2"/>
              <a:buNone/>
              <a:defRPr/>
            </a:pPr>
            <a:r>
              <a:rPr lang="ru-RU" sz="1800" dirty="0"/>
              <a:t>ассоциации </a:t>
            </a:r>
          </a:p>
          <a:p>
            <a:pPr eaLnBrk="1" hangingPunct="1">
              <a:lnSpc>
                <a:spcPct val="75000"/>
              </a:lnSpc>
              <a:spcBef>
                <a:spcPts val="232"/>
              </a:spcBef>
              <a:buFont typeface="Wingdings" pitchFamily="2" charset="2"/>
              <a:buNone/>
              <a:defRPr/>
            </a:pPr>
            <a:r>
              <a:rPr lang="ru-RU" sz="1800" dirty="0"/>
              <a:t>нечетких систем </a:t>
            </a:r>
            <a:endParaRPr lang="en-US" sz="1800" dirty="0"/>
          </a:p>
          <a:p>
            <a:pPr eaLnBrk="1" hangingPunct="1">
              <a:lnSpc>
                <a:spcPct val="75000"/>
              </a:lnSpc>
              <a:spcBef>
                <a:spcPts val="232"/>
              </a:spcBef>
              <a:buFont typeface="Wingdings" pitchFamily="2" charset="2"/>
              <a:buNone/>
              <a:defRPr/>
            </a:pPr>
            <a:r>
              <a:rPr lang="en-US" sz="1800" dirty="0"/>
              <a:t>IFSA-2007 </a:t>
            </a:r>
            <a:endParaRPr lang="ru-RU" sz="1800" dirty="0"/>
          </a:p>
          <a:p>
            <a:pPr eaLnBrk="1" hangingPunct="1">
              <a:lnSpc>
                <a:spcPct val="75000"/>
              </a:lnSpc>
              <a:spcBef>
                <a:spcPts val="232"/>
              </a:spcBef>
              <a:buFont typeface="Wingdings" pitchFamily="2" charset="2"/>
              <a:buNone/>
              <a:defRPr/>
            </a:pPr>
            <a:r>
              <a:rPr lang="ru-RU" sz="1800" dirty="0"/>
              <a:t>(Мексика, </a:t>
            </a:r>
            <a:r>
              <a:rPr lang="ru-RU" sz="1800" dirty="0" err="1"/>
              <a:t>Канкун</a:t>
            </a:r>
            <a:r>
              <a:rPr lang="ru-RU" sz="1800" dirty="0"/>
              <a:t>,</a:t>
            </a:r>
            <a:endParaRPr lang="en-US" sz="1800" dirty="0"/>
          </a:p>
          <a:p>
            <a:pPr eaLnBrk="1" hangingPunct="1">
              <a:lnSpc>
                <a:spcPct val="75000"/>
              </a:lnSpc>
              <a:spcBef>
                <a:spcPts val="232"/>
              </a:spcBef>
              <a:buFont typeface="Wingdings" pitchFamily="2" charset="2"/>
              <a:buNone/>
              <a:defRPr/>
            </a:pPr>
            <a:r>
              <a:rPr lang="ru-RU" sz="1800" dirty="0"/>
              <a:t> 2007) состоялся</a:t>
            </a:r>
          </a:p>
          <a:p>
            <a:pPr marL="0" indent="0" eaLnBrk="1" hangingPunct="1">
              <a:lnSpc>
                <a:spcPct val="85000"/>
              </a:lnSpc>
              <a:spcBef>
                <a:spcPts val="232"/>
              </a:spcBef>
              <a:buNone/>
              <a:defRPr/>
            </a:pPr>
            <a:r>
              <a:rPr lang="ru-RU" sz="1800" dirty="0">
                <a:effectLst/>
                <a:latin typeface="Times New Roman" pitchFamily="18" charset="0"/>
                <a:cs typeface="Times New Roman" pitchFamily="18" charset="0"/>
              </a:rPr>
              <a:t>часовой пленарный доклад:   </a:t>
            </a:r>
          </a:p>
          <a:p>
            <a:pPr marL="0" indent="0" eaLnBrk="1" hangingPunct="1">
              <a:lnSpc>
                <a:spcPct val="85000"/>
              </a:lnSpc>
              <a:spcBef>
                <a:spcPts val="232"/>
              </a:spcBef>
              <a:buNone/>
              <a:defRPr/>
            </a:pPr>
            <a:r>
              <a:rPr lang="en-US" sz="1800" b="1" dirty="0" err="1">
                <a:effectLst/>
                <a:latin typeface="+mj-lt"/>
                <a:cs typeface="Times New Roman" pitchFamily="18" charset="0"/>
              </a:rPr>
              <a:t>Zadeh</a:t>
            </a:r>
            <a:r>
              <a:rPr lang="en-US" sz="1800" b="1" dirty="0">
                <a:effectLst/>
                <a:latin typeface="+mj-lt"/>
                <a:cs typeface="Times New Roman" pitchFamily="18" charset="0"/>
              </a:rPr>
              <a:t> L.A.</a:t>
            </a:r>
            <a:r>
              <a:rPr lang="ru-RU" sz="1800" b="1" dirty="0">
                <a:effectLst/>
                <a:latin typeface="+mj-lt"/>
                <a:cs typeface="Times New Roman" pitchFamily="18" charset="0"/>
              </a:rPr>
              <a:t> </a:t>
            </a:r>
            <a:r>
              <a:rPr lang="en-US" sz="1800" b="1" dirty="0">
                <a:effectLst/>
                <a:latin typeface="+mj-lt"/>
                <a:cs typeface="Times New Roman" pitchFamily="18" charset="0"/>
              </a:rPr>
              <a:t> Fuzzy Logic as the Logic of Natural Languages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ru-RU" sz="18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ru-RU" sz="1800" dirty="0"/>
          </a:p>
          <a:p>
            <a:pPr eaLnBrk="1" hangingPunct="1">
              <a:buFont typeface="Wingdings" pitchFamily="2" charset="2"/>
              <a:buNone/>
              <a:defRPr/>
            </a:pPr>
            <a:endParaRPr lang="ru-RU" sz="2800" dirty="0">
              <a:solidFill>
                <a:srgbClr val="00FF00"/>
              </a:solidFill>
            </a:endParaRPr>
          </a:p>
        </p:txBody>
      </p:sp>
      <p:sp>
        <p:nvSpPr>
          <p:cNvPr id="13316" name="Text Box 6"/>
          <p:cNvSpPr txBox="1">
            <a:spLocks noChangeArrowheads="1"/>
          </p:cNvSpPr>
          <p:nvPr/>
        </p:nvSpPr>
        <p:spPr bwMode="auto">
          <a:xfrm>
            <a:off x="0" y="5715016"/>
            <a:ext cx="300036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ru-RU" b="1" dirty="0" err="1"/>
              <a:t>Лотфи</a:t>
            </a:r>
            <a:r>
              <a:rPr lang="ru-RU" b="1" dirty="0"/>
              <a:t> Заде  </a:t>
            </a:r>
            <a:r>
              <a:rPr lang="ru-RU" dirty="0"/>
              <a:t>и  Президент Российской ассоциации нечетких систем и мягких вычислений, проф. </a:t>
            </a:r>
            <a:r>
              <a:rPr lang="ru-RU" b="1" dirty="0" err="1"/>
              <a:t>Н.Г.Ярушкина</a:t>
            </a:r>
            <a:r>
              <a:rPr lang="ru-RU" dirty="0"/>
              <a:t> </a:t>
            </a:r>
            <a:r>
              <a:rPr lang="ru-RU" sz="1600" dirty="0"/>
              <a:t>(Канкун,2007)</a:t>
            </a:r>
          </a:p>
        </p:txBody>
      </p:sp>
      <p:pic>
        <p:nvPicPr>
          <p:cNvPr id="13317" name="Picture 0" descr="DSCN0956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1714488"/>
            <a:ext cx="3000375" cy="4000528"/>
          </a:xfrm>
        </p:spPr>
      </p:pic>
      <p:pic>
        <p:nvPicPr>
          <p:cNvPr id="13319" name="Picture 3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3"/>
          <a:srcRect/>
          <a:stretch>
            <a:fillRect/>
          </a:stretch>
        </p:blipFill>
        <p:spPr>
          <a:xfrm>
            <a:off x="3000364" y="1714488"/>
            <a:ext cx="3643338" cy="3071834"/>
          </a:xfrm>
        </p:spPr>
      </p:pic>
      <p:pic>
        <p:nvPicPr>
          <p:cNvPr id="13321" name="Picture 103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3438" y="4786322"/>
            <a:ext cx="4500562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488" y="1357298"/>
            <a:ext cx="4429156" cy="2857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Заголовок 1"/>
          <p:cNvSpPr>
            <a:spLocks noGrp="1"/>
          </p:cNvSpPr>
          <p:nvPr>
            <p:ph type="ctrTitle" sz="quarter"/>
          </p:nvPr>
        </p:nvSpPr>
        <p:spPr>
          <a:xfrm>
            <a:off x="285720" y="142852"/>
            <a:ext cx="8643998" cy="107157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ru-RU" sz="3600" dirty="0">
                <a:solidFill>
                  <a:srgbClr val="1717DF"/>
                </a:solidFill>
              </a:rPr>
              <a:t>ЛОТФИ ЗАДЕ ПОХОРОНЕН В БАКУ </a:t>
            </a:r>
            <a:r>
              <a:rPr lang="ru-RU" sz="3300" dirty="0">
                <a:solidFill>
                  <a:srgbClr val="1717DF"/>
                </a:solidFill>
              </a:rPr>
              <a:t>29 СЕНТЯБРЯ НА АЛЛЕЕ ПОЧЁТНОГО ЗАХОРОНЕНИЯ  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sz="quarter" idx="1"/>
          </p:nvPr>
        </p:nvSpPr>
        <p:spPr>
          <a:xfrm>
            <a:off x="142844" y="857232"/>
            <a:ext cx="8858312" cy="6000768"/>
          </a:xfrm>
        </p:spPr>
        <p:txBody>
          <a:bodyPr/>
          <a:lstStyle/>
          <a:p>
            <a:pPr algn="l"/>
            <a:endParaRPr lang="ru-RU" dirty="0"/>
          </a:p>
          <a:p>
            <a:pPr algn="l"/>
            <a:endParaRPr lang="ru-RU" dirty="0"/>
          </a:p>
        </p:txBody>
      </p:sp>
      <p:pic>
        <p:nvPicPr>
          <p:cNvPr id="83970" name="Picture 2" descr="D:\КОНФЕРЕНЦИИ\ЭКОБИО\17 октября 2017г\215066749395909215145_1000x669150667560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428736"/>
            <a:ext cx="3143240" cy="2643206"/>
          </a:xfrm>
          <a:prstGeom prst="rect">
            <a:avLst/>
          </a:prstGeom>
          <a:noFill/>
        </p:spPr>
      </p:pic>
      <p:pic>
        <p:nvPicPr>
          <p:cNvPr id="83971" name="Picture 3" descr="D:\КОНФЕРЕНЦИИ\ЭКОБИО\17 октября 2017г\412075249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71736" y="1428736"/>
            <a:ext cx="3429024" cy="2643206"/>
          </a:xfrm>
          <a:prstGeom prst="rect">
            <a:avLst/>
          </a:prstGeom>
          <a:noFill/>
        </p:spPr>
      </p:pic>
      <p:pic>
        <p:nvPicPr>
          <p:cNvPr id="83973" name="Picture 5" descr="Церемония прощания с Лютфи Заде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00760" y="1428736"/>
            <a:ext cx="3143240" cy="2643206"/>
          </a:xfrm>
          <a:prstGeom prst="rect">
            <a:avLst/>
          </a:prstGeom>
          <a:noFill/>
        </p:spPr>
      </p:pic>
      <p:pic>
        <p:nvPicPr>
          <p:cNvPr id="39938" name="Picture 2" descr="Церемония прощания с Лютфи Заде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4000504"/>
            <a:ext cx="3286116" cy="2857496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46" y="4000504"/>
            <a:ext cx="4572032" cy="2857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39" name="Picture 3" descr="D:\КОНФЕРЕНЦИИ\БАКУ\2012-12-05\DSC01947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643570" y="4000504"/>
            <a:ext cx="3500430" cy="28574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sz="quarter"/>
          </p:nvPr>
        </p:nvSpPr>
        <p:spPr>
          <a:xfrm>
            <a:off x="0" y="214290"/>
            <a:ext cx="8929718" cy="571504"/>
          </a:xfrm>
        </p:spPr>
        <p:txBody>
          <a:bodyPr/>
          <a:lstStyle/>
          <a:p>
            <a:r>
              <a:rPr lang="ru-RU" sz="3400" dirty="0">
                <a:solidFill>
                  <a:srgbClr val="1717DF"/>
                </a:solidFill>
              </a:rPr>
              <a:t>ЛЮБИМЫЕ АФОРИЗМЫ И  ШУТКИ</a:t>
            </a:r>
            <a:br>
              <a:rPr lang="ru-RU" sz="3400" dirty="0">
                <a:solidFill>
                  <a:srgbClr val="1717DF"/>
                </a:solidFill>
              </a:rPr>
            </a:br>
            <a:r>
              <a:rPr lang="ru-RU" sz="2800" dirty="0">
                <a:solidFill>
                  <a:srgbClr val="0D0D7D"/>
                </a:solidFill>
              </a:rPr>
              <a:t> (из книги Фей Заде)</a:t>
            </a:r>
          </a:p>
        </p:txBody>
      </p:sp>
      <p:pic>
        <p:nvPicPr>
          <p:cNvPr id="1105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00108"/>
            <a:ext cx="4000496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4429124" y="1000108"/>
            <a:ext cx="4500594" cy="5775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«Иногда при встрече с человеком, который давно меня не видел, я слышу от него, что практически не изменился внешне за все эти годы. На это у меня всегда есть ответ – если однажды достичь дна, то уже никогда не опустишься ниже».</a:t>
            </a:r>
          </a:p>
          <a:p>
            <a:r>
              <a:rPr lang="ru-RU" dirty="0"/>
              <a:t> «Когда я оглядываюсь кругом, то уже не вижу многих своих современников»</a:t>
            </a:r>
          </a:p>
          <a:p>
            <a:r>
              <a:rPr lang="ru-RU" dirty="0"/>
              <a:t> «Я полностью согласен со всем, что вы не сказали»</a:t>
            </a:r>
          </a:p>
          <a:p>
            <a:r>
              <a:rPr lang="ru-RU" dirty="0"/>
              <a:t> «Если Вы услышали что-то неприятное, то отвечайте: я приму это за комплимент».</a:t>
            </a:r>
          </a:p>
          <a:p>
            <a:r>
              <a:rPr lang="ru-RU" dirty="0"/>
              <a:t> «Здесь может работать только самоубийца» (надпись на двери </a:t>
            </a:r>
            <a:r>
              <a:rPr lang="ru-RU" dirty="0" err="1"/>
              <a:t>Лотфи</a:t>
            </a:r>
            <a:r>
              <a:rPr lang="ru-RU" dirty="0"/>
              <a:t> во время его заведования кафедрой».</a:t>
            </a:r>
          </a:p>
          <a:p>
            <a:r>
              <a:rPr lang="ru-RU" dirty="0"/>
              <a:t>«Жизнь нельзя рассматривать как средство для достижения успеха».</a:t>
            </a:r>
          </a:p>
          <a:p>
            <a:r>
              <a:rPr lang="ru-RU" dirty="0"/>
              <a:t> </a:t>
            </a:r>
          </a:p>
          <a:p>
            <a:endParaRPr lang="ru-RU" dirty="0"/>
          </a:p>
          <a:p>
            <a:r>
              <a:rPr lang="ru-RU" dirty="0"/>
              <a:t>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4429133"/>
            <a:ext cx="4429124" cy="3210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ru-RU" dirty="0"/>
              <a:t>« У меня есть своя теорема и я ею очень горжусь. Теорема утверждает, что в конце концов все рестораны станут китайскими. В соответствии с этим можно сделать следующий вывод – в конце концов заведующими кафедрами и деканами будут только китайцы, так как чтобы успешно вести дела в ресторане требуются те же качества, что и для заведования учебно-научным подразделением».</a:t>
            </a:r>
          </a:p>
          <a:p>
            <a:r>
              <a:rPr lang="ru-RU" dirty="0"/>
              <a:t> 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4282" y="0"/>
            <a:ext cx="8786874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ru-RU" sz="3600" b="1" dirty="0">
                <a:solidFill>
                  <a:srgbClr val="0D0D7D"/>
                </a:solidFill>
              </a:rPr>
              <a:t>НЕМНОГО  СТАТИСТИКИ </a:t>
            </a:r>
            <a:r>
              <a:rPr lang="ru-RU" sz="2800" b="1" dirty="0">
                <a:solidFill>
                  <a:srgbClr val="0D0D7D"/>
                </a:solidFill>
              </a:rPr>
              <a:t>(на 2011 г.)</a:t>
            </a:r>
          </a:p>
        </p:txBody>
      </p:sp>
      <p:pic>
        <p:nvPicPr>
          <p:cNvPr id="1054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29190" y="642918"/>
            <a:ext cx="4214810" cy="592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214282" y="714356"/>
            <a:ext cx="507209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Индекс </a:t>
            </a:r>
            <a:r>
              <a:rPr lang="ru-RU" b="1" dirty="0" err="1"/>
              <a:t>Хирша</a:t>
            </a:r>
            <a:r>
              <a:rPr lang="ru-RU" b="1" dirty="0"/>
              <a:t> Л.Заде – 100</a:t>
            </a:r>
          </a:p>
          <a:p>
            <a:r>
              <a:rPr lang="ru-RU" b="1" dirty="0"/>
              <a:t>Число цитирований работ Л.Заде </a:t>
            </a:r>
          </a:p>
          <a:p>
            <a:r>
              <a:rPr lang="en-US" b="1" dirty="0">
                <a:solidFill>
                  <a:srgbClr val="0D0D7D"/>
                </a:solidFill>
              </a:rPr>
              <a:t>(Google </a:t>
            </a:r>
            <a:r>
              <a:rPr lang="en-US" b="1" dirty="0" err="1">
                <a:solidFill>
                  <a:srgbClr val="0D0D7D"/>
                </a:solidFill>
              </a:rPr>
              <a:t>Scolar</a:t>
            </a:r>
            <a:r>
              <a:rPr lang="en-US" b="1" dirty="0">
                <a:solidFill>
                  <a:srgbClr val="0D0D7D"/>
                </a:solidFill>
              </a:rPr>
              <a:t>): 92000</a:t>
            </a:r>
          </a:p>
          <a:p>
            <a:r>
              <a:rPr lang="ru-RU" b="1" dirty="0"/>
              <a:t>Число цитирований работ Л.Заде</a:t>
            </a:r>
          </a:p>
          <a:p>
            <a:r>
              <a:rPr lang="ru-RU" b="1" dirty="0">
                <a:solidFill>
                  <a:srgbClr val="0D0D7D"/>
                </a:solidFill>
              </a:rPr>
              <a:t>(</a:t>
            </a:r>
            <a:r>
              <a:rPr lang="en-US" b="1" dirty="0">
                <a:solidFill>
                  <a:srgbClr val="0D0D7D"/>
                </a:solidFill>
              </a:rPr>
              <a:t>Web of Science):</a:t>
            </a:r>
            <a:r>
              <a:rPr lang="en-US" b="1" dirty="0"/>
              <a:t> </a:t>
            </a:r>
            <a:r>
              <a:rPr lang="en-US" b="1" dirty="0">
                <a:solidFill>
                  <a:srgbClr val="0D0D7D"/>
                </a:solidFill>
              </a:rPr>
              <a:t>29765</a:t>
            </a:r>
            <a:r>
              <a:rPr lang="ru-RU" b="1" dirty="0">
                <a:solidFill>
                  <a:srgbClr val="0D0D7D"/>
                </a:solidFill>
              </a:rPr>
              <a:t> </a:t>
            </a:r>
            <a:endParaRPr lang="en-US" b="1" dirty="0">
              <a:solidFill>
                <a:srgbClr val="0D0D7D"/>
              </a:solidFill>
            </a:endParaRPr>
          </a:p>
          <a:p>
            <a:r>
              <a:rPr lang="ru-RU" b="1" dirty="0"/>
              <a:t>Число цитирований статьи «</a:t>
            </a:r>
            <a:r>
              <a:rPr lang="en-US" b="1" dirty="0"/>
              <a:t>Fuzzy Sets</a:t>
            </a:r>
            <a:r>
              <a:rPr lang="ru-RU" b="1" dirty="0"/>
              <a:t>»</a:t>
            </a:r>
          </a:p>
          <a:p>
            <a:r>
              <a:rPr lang="en-US" b="1" dirty="0">
                <a:solidFill>
                  <a:srgbClr val="0D0D7D"/>
                </a:solidFill>
              </a:rPr>
              <a:t>(Google </a:t>
            </a:r>
            <a:r>
              <a:rPr lang="en-US" b="1" dirty="0" err="1">
                <a:solidFill>
                  <a:srgbClr val="0D0D7D"/>
                </a:solidFill>
              </a:rPr>
              <a:t>Scolar</a:t>
            </a:r>
            <a:r>
              <a:rPr lang="en-US" b="1" dirty="0">
                <a:solidFill>
                  <a:srgbClr val="0D0D7D"/>
                </a:solidFill>
              </a:rPr>
              <a:t>): </a:t>
            </a:r>
            <a:r>
              <a:rPr lang="ru-RU" b="1" dirty="0">
                <a:solidFill>
                  <a:srgbClr val="0D0D7D"/>
                </a:solidFill>
              </a:rPr>
              <a:t>27364</a:t>
            </a:r>
          </a:p>
          <a:p>
            <a:r>
              <a:rPr lang="ru-RU" b="1" dirty="0"/>
              <a:t>Общее число статей с термином «</a:t>
            </a:r>
            <a:r>
              <a:rPr lang="en-US" b="1" dirty="0"/>
              <a:t>Fuzzy</a:t>
            </a:r>
            <a:r>
              <a:rPr lang="ru-RU" b="1" dirty="0"/>
              <a:t>»:</a:t>
            </a:r>
          </a:p>
          <a:p>
            <a:r>
              <a:rPr lang="en-US" b="1" dirty="0">
                <a:solidFill>
                  <a:srgbClr val="0D0D7D"/>
                </a:solidFill>
              </a:rPr>
              <a:t>(Google </a:t>
            </a:r>
            <a:r>
              <a:rPr lang="en-US" b="1" dirty="0" err="1">
                <a:solidFill>
                  <a:srgbClr val="0D0D7D"/>
                </a:solidFill>
              </a:rPr>
              <a:t>Scolar</a:t>
            </a:r>
            <a:r>
              <a:rPr lang="en-US" b="1" dirty="0">
                <a:solidFill>
                  <a:srgbClr val="0D0D7D"/>
                </a:solidFill>
              </a:rPr>
              <a:t>):</a:t>
            </a:r>
            <a:r>
              <a:rPr lang="ru-RU" b="1" dirty="0">
                <a:solidFill>
                  <a:srgbClr val="0D0D7D"/>
                </a:solidFill>
              </a:rPr>
              <a:t> 247000</a:t>
            </a:r>
          </a:p>
          <a:p>
            <a:r>
              <a:rPr lang="ru-RU" b="1" dirty="0"/>
              <a:t>Число патентов США, содержащих слово </a:t>
            </a:r>
            <a:r>
              <a:rPr lang="ru-RU" b="1" dirty="0">
                <a:solidFill>
                  <a:srgbClr val="0D0D7D"/>
                </a:solidFill>
              </a:rPr>
              <a:t>«</a:t>
            </a:r>
            <a:r>
              <a:rPr lang="en-US" b="1" dirty="0">
                <a:solidFill>
                  <a:srgbClr val="0D0D7D"/>
                </a:solidFill>
              </a:rPr>
              <a:t>Fuzzy</a:t>
            </a:r>
            <a:r>
              <a:rPr lang="ru-RU" b="1" dirty="0">
                <a:solidFill>
                  <a:srgbClr val="0D0D7D"/>
                </a:solidFill>
              </a:rPr>
              <a:t>»: 33022.</a:t>
            </a:r>
          </a:p>
          <a:p>
            <a:endParaRPr lang="ru-RU" sz="600" b="1" dirty="0">
              <a:solidFill>
                <a:srgbClr val="0D0D7D"/>
              </a:solidFill>
            </a:endParaRPr>
          </a:p>
          <a:p>
            <a:r>
              <a:rPr lang="ru-RU" b="1" dirty="0">
                <a:solidFill>
                  <a:srgbClr val="0D0D7D"/>
                </a:solidFill>
              </a:rPr>
              <a:t>Число научных журналов со словом</a:t>
            </a:r>
            <a:endParaRPr lang="en-US" b="1" dirty="0">
              <a:solidFill>
                <a:srgbClr val="0D0D7D"/>
              </a:solidFill>
            </a:endParaRPr>
          </a:p>
          <a:p>
            <a:r>
              <a:rPr lang="ru-RU" b="1" dirty="0"/>
              <a:t>«</a:t>
            </a:r>
            <a:r>
              <a:rPr lang="en-US" b="1" dirty="0"/>
              <a:t>fuzzy</a:t>
            </a:r>
            <a:r>
              <a:rPr lang="ru-RU" b="1" dirty="0"/>
              <a:t>»: 25</a:t>
            </a:r>
          </a:p>
          <a:p>
            <a:r>
              <a:rPr lang="ru-RU" b="1" dirty="0">
                <a:solidFill>
                  <a:srgbClr val="0D0D7D"/>
                </a:solidFill>
              </a:rPr>
              <a:t>Число научных журналов со словом:</a:t>
            </a:r>
          </a:p>
          <a:p>
            <a:r>
              <a:rPr lang="ru-RU" b="1" dirty="0"/>
              <a:t>«</a:t>
            </a:r>
            <a:r>
              <a:rPr lang="en-US" b="1" dirty="0"/>
              <a:t>soft computing</a:t>
            </a:r>
            <a:r>
              <a:rPr lang="ru-RU" b="1" dirty="0"/>
              <a:t>»: 20</a:t>
            </a:r>
            <a:endParaRPr lang="en-US" b="1" dirty="0"/>
          </a:p>
          <a:p>
            <a:endParaRPr lang="ru-RU" b="1" dirty="0"/>
          </a:p>
          <a:p>
            <a:endParaRPr lang="ru-RU" b="1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 descr="PictureZadehVolume_II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0042"/>
            <a:ext cx="5929322" cy="4214842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14282" y="0"/>
            <a:ext cx="8786874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ru-RU" sz="3600" b="1" dirty="0">
                <a:solidFill>
                  <a:srgbClr val="0D0D7D"/>
                </a:solidFill>
              </a:rPr>
              <a:t>ПРОФЕССОР Л.ЗАДЕ И НАШ МИР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714884"/>
            <a:ext cx="6072198" cy="327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ru-RU" b="1" dirty="0">
                <a:solidFill>
                  <a:srgbClr val="0D0D7D"/>
                </a:solidFill>
              </a:rPr>
              <a:t>Профессор Л.Заде в своём офисе в Университете Беркли</a:t>
            </a:r>
            <a:endParaRPr lang="ru-RU" dirty="0"/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 flipV="1">
            <a:off x="6072198" y="571480"/>
            <a:ext cx="1643074" cy="1285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214282" y="5103674"/>
            <a:ext cx="864399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ru-RU" sz="2000" b="1" dirty="0">
                <a:solidFill>
                  <a:srgbClr val="0D0D7D"/>
                </a:solidFill>
              </a:rPr>
              <a:t>Роль профессора Л.Заде в современном мире не ограничивается только конкретными областями науки. Его необычная собственная биография, вся жизнь и международная деятельность внесли ценный вклад в формирование </a:t>
            </a:r>
            <a:r>
              <a:rPr lang="ru-RU" sz="2000" b="1" dirty="0" err="1">
                <a:solidFill>
                  <a:srgbClr val="0D0D7D"/>
                </a:solidFill>
              </a:rPr>
              <a:t>общепланетарного</a:t>
            </a:r>
            <a:r>
              <a:rPr lang="ru-RU" sz="2000" b="1" dirty="0">
                <a:solidFill>
                  <a:srgbClr val="0D0D7D"/>
                </a:solidFill>
              </a:rPr>
              <a:t> научного сообщества </a:t>
            </a:r>
            <a:r>
              <a:rPr lang="en-US" sz="2000" b="1" dirty="0">
                <a:solidFill>
                  <a:srgbClr val="0D0D7D"/>
                </a:solidFill>
              </a:rPr>
              <a:t>XXI </a:t>
            </a:r>
            <a:r>
              <a:rPr lang="ru-RU" sz="2000" b="1" dirty="0">
                <a:solidFill>
                  <a:srgbClr val="0D0D7D"/>
                </a:solidFill>
              </a:rPr>
              <a:t>века и способствовали становлению нового научного мировоззрения, предполагающего симбиоз достижений восточных и западных культур.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57884" y="714356"/>
            <a:ext cx="3286116" cy="3357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ru-RU" sz="2000" b="1" dirty="0" err="1">
                <a:solidFill>
                  <a:srgbClr val="0D0D7D"/>
                </a:solidFill>
              </a:rPr>
              <a:t>Лотфи</a:t>
            </a:r>
            <a:r>
              <a:rPr lang="ru-RU" sz="2000" b="1" dirty="0">
                <a:solidFill>
                  <a:srgbClr val="0D0D7D"/>
                </a:solidFill>
              </a:rPr>
              <a:t> Заде – прообраз  «универсального человека будущего.</a:t>
            </a:r>
          </a:p>
          <a:p>
            <a:pPr>
              <a:lnSpc>
                <a:spcPct val="114000"/>
              </a:lnSpc>
            </a:pPr>
            <a:r>
              <a:rPr lang="ru-RU" sz="2000" b="1" dirty="0">
                <a:solidFill>
                  <a:srgbClr val="0D0D7D"/>
                </a:solidFill>
              </a:rPr>
              <a:t>Он говорил:  «я – плод пересечения российской, американской, иранской, азербайджанской культур.</a:t>
            </a:r>
          </a:p>
          <a:p>
            <a:pPr>
              <a:lnSpc>
                <a:spcPct val="114000"/>
              </a:lnSpc>
            </a:pPr>
            <a:r>
              <a:rPr lang="ru-RU" sz="2000" b="1" dirty="0">
                <a:solidFill>
                  <a:srgbClr val="0D0D7D"/>
                </a:solidFill>
              </a:rPr>
              <a:t>И чувствую себя своим в каждой из них».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sz="quarter"/>
          </p:nvPr>
        </p:nvSpPr>
        <p:spPr>
          <a:xfrm>
            <a:off x="785786" y="142853"/>
            <a:ext cx="7772400" cy="571504"/>
          </a:xfrm>
        </p:spPr>
        <p:txBody>
          <a:bodyPr/>
          <a:lstStyle/>
          <a:p>
            <a:r>
              <a:rPr lang="ru-RU" sz="3600" dirty="0">
                <a:solidFill>
                  <a:srgbClr val="0D0D7D"/>
                </a:solidFill>
              </a:rPr>
              <a:t>ЛОТФИ АСКЕР ЗАДЕ</a:t>
            </a:r>
          </a:p>
        </p:txBody>
      </p:sp>
      <p:pic>
        <p:nvPicPr>
          <p:cNvPr id="114690" name="Picture 2" descr="Картинки по запросу Lotfi Zadeh phot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24" y="785794"/>
            <a:ext cx="9127576" cy="607220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1071563"/>
            <a:ext cx="8858250" cy="578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571500" y="277813"/>
            <a:ext cx="8072438" cy="508000"/>
          </a:xfrm>
        </p:spPr>
        <p:txBody>
          <a:bodyPr/>
          <a:lstStyle/>
          <a:p>
            <a:pPr>
              <a:defRPr/>
            </a:pPr>
            <a:r>
              <a:rPr lang="ru-RU" b="1" dirty="0">
                <a:solidFill>
                  <a:srgbClr val="1717D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СПАСИБО ЗА ВНИМАНИЕ!</a:t>
            </a:r>
            <a:endParaRPr lang="ru-RU" dirty="0">
              <a:solidFill>
                <a:srgbClr val="1717D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5325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sz="quarter"/>
          </p:nvPr>
        </p:nvSpPr>
        <p:spPr>
          <a:xfrm>
            <a:off x="0" y="214291"/>
            <a:ext cx="9144000" cy="500066"/>
          </a:xfrm>
        </p:spPr>
        <p:txBody>
          <a:bodyPr/>
          <a:lstStyle/>
          <a:p>
            <a:r>
              <a:rPr lang="ru-RU" sz="3500" dirty="0">
                <a:solidFill>
                  <a:srgbClr val="1717DF"/>
                </a:solidFill>
              </a:rPr>
              <a:t>БАКУ В КОНЦЕ </a:t>
            </a:r>
            <a:r>
              <a:rPr lang="en-US" sz="3500" dirty="0">
                <a:solidFill>
                  <a:srgbClr val="1717DF"/>
                </a:solidFill>
              </a:rPr>
              <a:t>XIX – </a:t>
            </a:r>
            <a:r>
              <a:rPr lang="ru-RU" sz="3500" dirty="0">
                <a:solidFill>
                  <a:srgbClr val="1717DF"/>
                </a:solidFill>
              </a:rPr>
              <a:t>НАЧАЛЕ </a:t>
            </a:r>
            <a:r>
              <a:rPr lang="en-US" sz="3500" dirty="0">
                <a:solidFill>
                  <a:srgbClr val="1717DF"/>
                </a:solidFill>
              </a:rPr>
              <a:t>XX </a:t>
            </a:r>
            <a:r>
              <a:rPr lang="ru-RU" sz="3500" dirty="0">
                <a:solidFill>
                  <a:srgbClr val="1717DF"/>
                </a:solidFill>
              </a:rPr>
              <a:t>ВЕКА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sz="quarter" idx="1"/>
          </p:nvPr>
        </p:nvSpPr>
        <p:spPr>
          <a:xfrm>
            <a:off x="2071670" y="785794"/>
            <a:ext cx="7072330" cy="6072206"/>
          </a:xfrm>
        </p:spPr>
        <p:txBody>
          <a:bodyPr/>
          <a:lstStyle/>
          <a:p>
            <a:pPr algn="l"/>
            <a:r>
              <a:rPr lang="ru-RU" sz="1800" dirty="0"/>
              <a:t>С</a:t>
            </a:r>
            <a:r>
              <a:rPr lang="ru-RU" sz="1800" b="1" dirty="0"/>
              <a:t> 1859 </a:t>
            </a:r>
            <a:r>
              <a:rPr lang="ru-RU" sz="1800" dirty="0"/>
              <a:t>по </a:t>
            </a:r>
            <a:r>
              <a:rPr lang="ru-RU" sz="1800" b="1" dirty="0"/>
              <a:t>2017г. Баку </a:t>
            </a:r>
            <a:r>
              <a:rPr lang="ru-RU" sz="1800" dirty="0"/>
              <a:t>был центром </a:t>
            </a:r>
            <a:r>
              <a:rPr lang="ru-RU" sz="1800" b="1" dirty="0"/>
              <a:t>Бакинской губернии Российской империи</a:t>
            </a:r>
            <a:r>
              <a:rPr lang="ru-RU" sz="1800" dirty="0"/>
              <a:t>, а на стыке </a:t>
            </a:r>
            <a:r>
              <a:rPr lang="en-US" sz="1800" dirty="0"/>
              <a:t>XIX-XX-</a:t>
            </a:r>
            <a:r>
              <a:rPr lang="ru-RU" sz="1800" dirty="0"/>
              <a:t>веков </a:t>
            </a:r>
            <a:r>
              <a:rPr lang="en-US" sz="1800" dirty="0"/>
              <a:t>c</a:t>
            </a:r>
            <a:r>
              <a:rPr lang="ru-RU" sz="1800" dirty="0"/>
              <a:t>читался </a:t>
            </a:r>
            <a:r>
              <a:rPr lang="ru-RU" sz="1800" b="1" dirty="0"/>
              <a:t>самым быстро растущим городом всей России. </a:t>
            </a:r>
          </a:p>
          <a:p>
            <a:pPr algn="l"/>
            <a:r>
              <a:rPr lang="ru-RU" sz="1800" dirty="0"/>
              <a:t>Основной причиной бурного роста экономической активности в этом регионе стали крупные месторождения нефти, которую добывали со дна Каспийского моря. Достаточно сказать, что в начале </a:t>
            </a:r>
            <a:r>
              <a:rPr lang="en-US" sz="1800" dirty="0"/>
              <a:t>XX</a:t>
            </a:r>
            <a:r>
              <a:rPr lang="ru-RU" sz="1800" dirty="0"/>
              <a:t>-го века более половины мирового объема нефтепродуктов шло из Баку. Город, переживавший нефтяной бум, пользовался славой «русского Техаса». </a:t>
            </a:r>
            <a:r>
              <a:rPr lang="ru-RU" sz="1700" dirty="0"/>
              <a:t>Инженеры и специалисты из наиболее развитых стран, в первую очередь, Германии, Англии, США, Швеции, работали в Бакинской губернии и внедряли на </a:t>
            </a:r>
            <a:r>
              <a:rPr lang="ru-RU" sz="1700" dirty="0" err="1"/>
              <a:t>бакинских</a:t>
            </a:r>
            <a:r>
              <a:rPr lang="ru-RU" sz="1700" dirty="0"/>
              <a:t> заводах самые передовые по тем временам индустриальные технологии.</a:t>
            </a:r>
          </a:p>
          <a:p>
            <a:pPr algn="l"/>
            <a:r>
              <a:rPr lang="ru-RU" sz="1800" dirty="0"/>
              <a:t>Так возник многонациональный город, центр </a:t>
            </a:r>
            <a:r>
              <a:rPr lang="ru-RU" sz="1800" dirty="0" err="1"/>
              <a:t>средоточения</a:t>
            </a:r>
            <a:r>
              <a:rPr lang="ru-RU" sz="1800" dirty="0"/>
              <a:t> разных культур и </a:t>
            </a:r>
            <a:r>
              <a:rPr lang="ru-RU" sz="1800" dirty="0" err="1"/>
              <a:t>конфессий</a:t>
            </a:r>
            <a:r>
              <a:rPr lang="ru-RU" sz="1800" dirty="0"/>
              <a:t>, быстро ставший экономической столицей юга Российской империи. </a:t>
            </a:r>
          </a:p>
          <a:p>
            <a:pPr algn="l"/>
            <a:r>
              <a:rPr lang="ru-RU" sz="1800" dirty="0"/>
              <a:t>В период «нефтяной лихорадки» он стремительно рос, привлекая богатых людей и простых искателей приключений со всего мира. Процветали фирмы </a:t>
            </a:r>
            <a:r>
              <a:rPr lang="ru-RU" sz="1800" b="1" dirty="0"/>
              <a:t>А.Нобеля </a:t>
            </a:r>
            <a:r>
              <a:rPr lang="ru-RU" sz="1800" dirty="0"/>
              <a:t>и </a:t>
            </a:r>
            <a:r>
              <a:rPr lang="ru-RU" sz="1800" b="1" dirty="0"/>
              <a:t>А.Ротшильда.</a:t>
            </a:r>
            <a:r>
              <a:rPr lang="ru-RU" sz="1800" dirty="0"/>
              <a:t> </a:t>
            </a:r>
          </a:p>
          <a:p>
            <a:pPr algn="l"/>
            <a:r>
              <a:rPr lang="ru-RU" sz="1800" dirty="0"/>
              <a:t>Этот нефтяной бум сразу не прекратился и после революции, продлившись до середины </a:t>
            </a:r>
            <a:r>
              <a:rPr lang="en-US" sz="1800" dirty="0"/>
              <a:t>XX-</a:t>
            </a:r>
            <a:r>
              <a:rPr lang="ru-RU" sz="1800" dirty="0"/>
              <a:t>го века.</a:t>
            </a:r>
          </a:p>
          <a:p>
            <a:pPr algn="l"/>
            <a:r>
              <a:rPr lang="ru-RU" sz="1800" dirty="0"/>
              <a:t>В этом городе и встретились родители </a:t>
            </a:r>
            <a:r>
              <a:rPr lang="ru-RU" sz="1800" dirty="0" err="1"/>
              <a:t>Лотфи</a:t>
            </a:r>
            <a:r>
              <a:rPr lang="ru-RU" sz="1800" dirty="0"/>
              <a:t> Заде.</a:t>
            </a: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57232"/>
            <a:ext cx="2143108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786058"/>
            <a:ext cx="2143108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sz="quarter"/>
          </p:nvPr>
        </p:nvSpPr>
        <p:spPr>
          <a:xfrm>
            <a:off x="285750" y="1"/>
            <a:ext cx="8501063" cy="2143116"/>
          </a:xfrm>
        </p:spPr>
        <p:txBody>
          <a:bodyPr/>
          <a:lstStyle/>
          <a:p>
            <a:pPr>
              <a:lnSpc>
                <a:spcPct val="95000"/>
              </a:lnSpc>
              <a:defRPr/>
            </a:pPr>
            <a:r>
              <a:rPr lang="ru-RU" sz="3600" b="1" dirty="0">
                <a:solidFill>
                  <a:srgbClr val="1717DF"/>
                </a:solidFill>
              </a:rPr>
              <a:t>БИОГРАФИЧЕСКИЕ ЗАМЕТКИ: </a:t>
            </a:r>
            <a:r>
              <a:rPr lang="ru-RU" sz="3200" b="1" dirty="0">
                <a:solidFill>
                  <a:srgbClr val="0D0D7D"/>
                </a:solidFill>
              </a:rPr>
              <a:t>ПРОИСХОЖДЕНИЕ Л.ЗАДЕ.</a:t>
            </a:r>
            <a:br>
              <a:rPr lang="ru-RU" sz="3200" b="1" dirty="0">
                <a:solidFill>
                  <a:srgbClr val="F37527"/>
                </a:solidFill>
              </a:rPr>
            </a:br>
            <a:r>
              <a:rPr lang="ru-RU" sz="2400" b="1" dirty="0">
                <a:solidFill>
                  <a:srgbClr val="0066FF"/>
                </a:solidFill>
              </a:rPr>
              <a:t>РОДИТЕЛИ  Л.ЗАДЕ ВСТРЕТИЛИСЬ И ЖИЛИ В БАКУ – ДЕЛОВОЙ И ПРОМЫШЛЕННОЙ СТОЛИЦЕ ЮГА РОССИЙСКОЙ ИМПЕРИИ И ПЕРВЫХ ЛЕТ СССР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sz="quarter" idx="1"/>
          </p:nvPr>
        </p:nvSpPr>
        <p:spPr>
          <a:xfrm>
            <a:off x="142875" y="2500313"/>
            <a:ext cx="8715375" cy="4071937"/>
          </a:xfrm>
        </p:spPr>
        <p:txBody>
          <a:bodyPr/>
          <a:lstStyle/>
          <a:p>
            <a:pPr algn="l">
              <a:defRPr/>
            </a:pPr>
            <a:br>
              <a:rPr lang="ru-RU" dirty="0"/>
            </a:b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> </a:t>
            </a:r>
            <a:br>
              <a:rPr lang="ru-RU" dirty="0"/>
            </a:br>
            <a:endParaRPr lang="ru-RU" dirty="0"/>
          </a:p>
        </p:txBody>
      </p:sp>
      <p:pic>
        <p:nvPicPr>
          <p:cNvPr id="614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143116"/>
            <a:ext cx="2928938" cy="4714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9" name="Rectangle 4"/>
          <p:cNvSpPr>
            <a:spLocks noChangeArrowheads="1"/>
          </p:cNvSpPr>
          <p:nvPr/>
        </p:nvSpPr>
        <p:spPr bwMode="auto">
          <a:xfrm>
            <a:off x="3000365" y="2071678"/>
            <a:ext cx="6143636" cy="4662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just" eaLnBrk="0" hangingPunct="0"/>
            <a:r>
              <a:rPr lang="ru-RU" dirty="0">
                <a:cs typeface="Times New Roman" pitchFamily="18" charset="0"/>
              </a:rPr>
              <a:t>Отец </a:t>
            </a:r>
            <a:r>
              <a:rPr lang="ru-RU" dirty="0" err="1">
                <a:cs typeface="Times New Roman" pitchFamily="18" charset="0"/>
              </a:rPr>
              <a:t>Лотфи</a:t>
            </a:r>
            <a:r>
              <a:rPr lang="ru-RU" dirty="0">
                <a:cs typeface="Times New Roman" pitchFamily="18" charset="0"/>
              </a:rPr>
              <a:t> Заде – </a:t>
            </a:r>
            <a:r>
              <a:rPr lang="ru-RU" b="1" dirty="0" err="1">
                <a:cs typeface="Times New Roman" pitchFamily="18" charset="0"/>
              </a:rPr>
              <a:t>Рахим</a:t>
            </a:r>
            <a:r>
              <a:rPr lang="ru-RU" b="1" dirty="0">
                <a:cs typeface="Times New Roman" pitchFamily="18" charset="0"/>
              </a:rPr>
              <a:t> </a:t>
            </a:r>
            <a:r>
              <a:rPr lang="ru-RU" b="1" dirty="0" err="1">
                <a:cs typeface="Times New Roman" pitchFamily="18" charset="0"/>
              </a:rPr>
              <a:t>Али-Аскер</a:t>
            </a:r>
            <a:r>
              <a:rPr lang="ru-RU" b="1" dirty="0">
                <a:cs typeface="Times New Roman" pitchFamily="18" charset="0"/>
              </a:rPr>
              <a:t> Заде </a:t>
            </a:r>
            <a:r>
              <a:rPr lang="ru-RU" dirty="0">
                <a:cs typeface="Times New Roman" pitchFamily="18" charset="0"/>
              </a:rPr>
              <a:t>– был иранским</a:t>
            </a:r>
            <a:endParaRPr lang="ru-RU" b="1" dirty="0">
              <a:cs typeface="Times New Roman" pitchFamily="18" charset="0"/>
            </a:endParaRPr>
          </a:p>
          <a:p>
            <a:pPr eaLnBrk="0" hangingPunct="0"/>
            <a:r>
              <a:rPr lang="ru-RU" dirty="0">
                <a:cs typeface="Times New Roman" pitchFamily="18" charset="0"/>
              </a:rPr>
              <a:t>подданным азербайджанского происхождения, сыном состоятельных родителей из </a:t>
            </a:r>
            <a:r>
              <a:rPr lang="ru-RU" dirty="0" err="1">
                <a:cs typeface="Times New Roman" pitchFamily="18" charset="0"/>
              </a:rPr>
              <a:t>Ардебиля</a:t>
            </a:r>
            <a:r>
              <a:rPr lang="ru-RU" dirty="0">
                <a:cs typeface="Times New Roman" pitchFamily="18" charset="0"/>
              </a:rPr>
              <a:t>  (город в Иране недалеко от границы с Азербайджаном). </a:t>
            </a:r>
          </a:p>
          <a:p>
            <a:pPr eaLnBrk="0" hangingPunct="0"/>
            <a:r>
              <a:rPr lang="ru-RU" sz="1700" dirty="0">
                <a:cs typeface="Times New Roman" pitchFamily="18" charset="0"/>
              </a:rPr>
              <a:t>В Баку он работал иностранным корреспондентом известного в то время еженедельника «Иран». Кроме того, у него был неплохой собственный бизнес: оптовая торговля спичками. </a:t>
            </a:r>
          </a:p>
          <a:p>
            <a:pPr eaLnBrk="0" hangingPunct="0"/>
            <a:r>
              <a:rPr lang="ru-RU" sz="1600" dirty="0">
                <a:cs typeface="Times New Roman" pitchFamily="18" charset="0"/>
              </a:rPr>
              <a:t>Наверное, именно от отца </a:t>
            </a:r>
            <a:r>
              <a:rPr lang="ru-RU" sz="1600" dirty="0" err="1">
                <a:cs typeface="Times New Roman" pitchFamily="18" charset="0"/>
              </a:rPr>
              <a:t>Лотфи</a:t>
            </a:r>
            <a:r>
              <a:rPr lang="ru-RU" sz="1600" dirty="0">
                <a:cs typeface="Times New Roman" pitchFamily="18" charset="0"/>
              </a:rPr>
              <a:t> Заде унаследовал удивительный талант общения с людьми, а также немаловажное и в научном мире умение рекламировать и выгодно подавать  свои идеи.</a:t>
            </a:r>
          </a:p>
          <a:p>
            <a:pPr indent="180975" algn="just" eaLnBrk="0" hangingPunct="0"/>
            <a:endParaRPr lang="ru-RU" sz="600" dirty="0">
              <a:cs typeface="Times New Roman" pitchFamily="18" charset="0"/>
            </a:endParaRPr>
          </a:p>
          <a:p>
            <a:pPr eaLnBrk="0" hangingPunct="0"/>
            <a:r>
              <a:rPr lang="ru-RU" dirty="0"/>
              <a:t>Мать </a:t>
            </a:r>
            <a:r>
              <a:rPr lang="ru-RU" dirty="0" err="1"/>
              <a:t>Лотфи</a:t>
            </a:r>
            <a:r>
              <a:rPr lang="ru-RU" dirty="0"/>
              <a:t> Заде – </a:t>
            </a:r>
            <a:r>
              <a:rPr lang="ru-RU" b="1" dirty="0" err="1"/>
              <a:t>Фейга</a:t>
            </a:r>
            <a:r>
              <a:rPr lang="ru-RU" b="1" dirty="0"/>
              <a:t> (</a:t>
            </a:r>
            <a:r>
              <a:rPr lang="ru-RU" b="1" dirty="0" err="1"/>
              <a:t>Фанни</a:t>
            </a:r>
            <a:r>
              <a:rPr lang="ru-RU" b="1" dirty="0"/>
              <a:t>) </a:t>
            </a:r>
            <a:r>
              <a:rPr lang="ru-RU" b="1" dirty="0" err="1"/>
              <a:t>Коренман</a:t>
            </a:r>
            <a:r>
              <a:rPr lang="ru-RU" b="1" dirty="0"/>
              <a:t> </a:t>
            </a:r>
            <a:r>
              <a:rPr lang="ru-RU" dirty="0"/>
              <a:t>– родом из Одессы, еврейского происхождения, врач-педиатр по профессии, образованная для своего времени женщина, была в ранней юности подданной Российской империи. </a:t>
            </a:r>
          </a:p>
          <a:p>
            <a:pPr eaLnBrk="0" hangingPunct="0"/>
            <a:r>
              <a:rPr lang="ru-RU" sz="1600" dirty="0"/>
              <a:t>Удивительный факт: </a:t>
            </a:r>
            <a:r>
              <a:rPr lang="ru-RU" sz="1600" b="1" dirty="0" err="1"/>
              <a:t>Лотфи</a:t>
            </a:r>
            <a:r>
              <a:rPr lang="ru-RU" sz="1600" b="1" dirty="0"/>
              <a:t> Заде </a:t>
            </a:r>
            <a:r>
              <a:rPr lang="ru-RU" sz="1600" dirty="0"/>
              <a:t>родился почти за 2 года до образования СССР и умер за 2 месяца до столетней годовщины Октябрьской революции.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sz="quarter"/>
          </p:nvPr>
        </p:nvSpPr>
        <p:spPr>
          <a:xfrm>
            <a:off x="142875" y="285750"/>
            <a:ext cx="9001125" cy="500063"/>
          </a:xfrm>
        </p:spPr>
        <p:txBody>
          <a:bodyPr/>
          <a:lstStyle/>
          <a:p>
            <a:pPr>
              <a:defRPr/>
            </a:pPr>
            <a:r>
              <a:rPr lang="ru-RU" sz="3400" b="1" dirty="0">
                <a:solidFill>
                  <a:srgbClr val="1717DF"/>
                </a:solidFill>
              </a:rPr>
              <a:t>ПЕРВЫЕ ДЕСЯТЬ ЛЕТ ЖИЗНИ – В СССР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sz="quarter" idx="1"/>
          </p:nvPr>
        </p:nvSpPr>
        <p:spPr>
          <a:xfrm>
            <a:off x="2285984" y="785794"/>
            <a:ext cx="6858016" cy="6072206"/>
          </a:xfrm>
        </p:spPr>
        <p:txBody>
          <a:bodyPr/>
          <a:lstStyle/>
          <a:p>
            <a:pPr algn="l">
              <a:defRPr/>
            </a:pPr>
            <a:r>
              <a:rPr lang="ru-RU" sz="2200" dirty="0" err="1"/>
              <a:t>Лотфи</a:t>
            </a:r>
            <a:r>
              <a:rPr lang="ru-RU" sz="2200" dirty="0"/>
              <a:t> Заде родился </a:t>
            </a:r>
            <a:r>
              <a:rPr lang="ru-RU" sz="2200" b="1" dirty="0">
                <a:solidFill>
                  <a:srgbClr val="1717DF"/>
                </a:solidFill>
              </a:rPr>
              <a:t>4 февраля 1921г.</a:t>
            </a:r>
            <a:r>
              <a:rPr lang="ru-RU" sz="2200" b="1" dirty="0"/>
              <a:t> </a:t>
            </a:r>
            <a:r>
              <a:rPr lang="ru-RU" sz="2200" dirty="0"/>
              <a:t>в селе </a:t>
            </a:r>
            <a:r>
              <a:rPr lang="ru-RU" sz="2200" b="1" dirty="0" err="1">
                <a:solidFill>
                  <a:srgbClr val="1717DF"/>
                </a:solidFill>
                <a:effectLst/>
              </a:rPr>
              <a:t>Новханы</a:t>
            </a:r>
            <a:r>
              <a:rPr lang="ru-RU" sz="2200" b="1" dirty="0">
                <a:solidFill>
                  <a:srgbClr val="1717DF"/>
                </a:solidFill>
                <a:effectLst/>
              </a:rPr>
              <a:t> </a:t>
            </a:r>
            <a:r>
              <a:rPr lang="ru-RU" sz="2200" dirty="0">
                <a:effectLst/>
              </a:rPr>
              <a:t>под </a:t>
            </a:r>
            <a:r>
              <a:rPr lang="ru-RU" sz="2200" b="1" dirty="0">
                <a:solidFill>
                  <a:srgbClr val="1717DF"/>
                </a:solidFill>
                <a:effectLst/>
              </a:rPr>
              <a:t>Баку </a:t>
            </a:r>
            <a:r>
              <a:rPr lang="ru-RU" sz="2200" dirty="0"/>
              <a:t>(Советский Азербайджан).  </a:t>
            </a:r>
          </a:p>
          <a:p>
            <a:pPr algn="l">
              <a:defRPr/>
            </a:pPr>
            <a:r>
              <a:rPr lang="ru-RU" sz="2000" dirty="0"/>
              <a:t>Родным языком Л.Заде является </a:t>
            </a:r>
            <a:r>
              <a:rPr lang="ru-RU" sz="2000" b="1" dirty="0"/>
              <a:t>русский</a:t>
            </a:r>
            <a:r>
              <a:rPr lang="ru-RU" sz="2000" dirty="0"/>
              <a:t>. До 10 лет он учился в русской школе №16 в Баку. </a:t>
            </a:r>
          </a:p>
          <a:p>
            <a:pPr algn="l">
              <a:defRPr/>
            </a:pPr>
            <a:r>
              <a:rPr lang="ru-RU" sz="2000" dirty="0"/>
              <a:t>Неудивительно, что русская культура и литература оказали заметное влияние на формирование личности юного </a:t>
            </a:r>
            <a:r>
              <a:rPr lang="ru-RU" sz="2000" dirty="0" err="1"/>
              <a:t>Лотфи</a:t>
            </a:r>
            <a:r>
              <a:rPr lang="ru-RU" sz="2000" dirty="0"/>
              <a:t>. Он писал, что </a:t>
            </a:r>
            <a:r>
              <a:rPr lang="ru-RU" sz="2000" dirty="0">
                <a:solidFill>
                  <a:srgbClr val="1717DF"/>
                </a:solidFill>
              </a:rPr>
              <a:t>«в школе на меня сильно повлияла преобладающая атмосфера почитания науки и техники.    Это влияние сформировало мое интеллектуальное развитие на протяжении всей жизни». </a:t>
            </a:r>
          </a:p>
          <a:p>
            <a:pPr algn="l">
              <a:defRPr/>
            </a:pPr>
            <a:r>
              <a:rPr lang="ru-RU" sz="1900" dirty="0"/>
              <a:t>По свидетельству жены Л.Заде – Фей, также имеющей российские корни (её семья была родом из Двинска, ныне Даугавпилс в Латвии), которая была знакома с ним с 12 лет,</a:t>
            </a:r>
            <a:r>
              <a:rPr lang="en-US" sz="1900" dirty="0"/>
              <a:t> </a:t>
            </a:r>
            <a:r>
              <a:rPr lang="ru-RU" sz="1900" dirty="0"/>
              <a:t>даже в последующий тегеранский период его жизни «в комнате для занятий на полках вдоль стены была собрана библиотека, насчитывавшая примерно 2000 томов на русском языке</a:t>
            </a:r>
            <a:r>
              <a:rPr lang="ru-RU" sz="1900" dirty="0">
                <a:solidFill>
                  <a:srgbClr val="1717DF"/>
                </a:solidFill>
              </a:rPr>
              <a:t>». </a:t>
            </a:r>
          </a:p>
          <a:p>
            <a:pPr algn="l">
              <a:defRPr/>
            </a:pPr>
            <a:r>
              <a:rPr lang="ru-RU" sz="1800" dirty="0">
                <a:solidFill>
                  <a:srgbClr val="1717DF"/>
                </a:solidFill>
              </a:rPr>
              <a:t>Заде Ф.  Жизнь и путешествия с Отцом Нечеткой Логики. – </a:t>
            </a:r>
            <a:r>
              <a:rPr lang="en-US" sz="1800" dirty="0">
                <a:solidFill>
                  <a:srgbClr val="1717DF"/>
                </a:solidFill>
              </a:rPr>
              <a:t>Albuquerque, New Mexico: TSI Press, 1998.</a:t>
            </a:r>
            <a:endParaRPr lang="ru-RU" sz="1800" dirty="0">
              <a:solidFill>
                <a:srgbClr val="1717DF"/>
              </a:solidFill>
            </a:endParaRP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85794"/>
            <a:ext cx="2357422" cy="5715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sz="quarter"/>
          </p:nvPr>
        </p:nvSpPr>
        <p:spPr>
          <a:xfrm>
            <a:off x="642910" y="214291"/>
            <a:ext cx="7772400" cy="642942"/>
          </a:xfrm>
        </p:spPr>
        <p:txBody>
          <a:bodyPr/>
          <a:lstStyle/>
          <a:p>
            <a:r>
              <a:rPr lang="ru-RU" sz="3600" dirty="0">
                <a:solidFill>
                  <a:srgbClr val="0D0D7D"/>
                </a:solidFill>
              </a:rPr>
              <a:t>ЛОТФИ ЗАДЕ – ОБРАЗОВАНИЕ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sz="quarter" idx="1"/>
          </p:nvPr>
        </p:nvSpPr>
        <p:spPr>
          <a:xfrm>
            <a:off x="214282" y="928670"/>
            <a:ext cx="6400800" cy="175260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107522" name="Picture 2" descr="http://4.bp.blogspot.com/-Rk5y9scOaaI/UpCX3AZY79I/AAAAAAAAAc0/PFNUOzZbQhY/s1600/phdk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14678" y="4286256"/>
            <a:ext cx="3925455" cy="2286016"/>
          </a:xfrm>
          <a:prstGeom prst="rect">
            <a:avLst/>
          </a:prstGeom>
          <a:noFill/>
        </p:spPr>
      </p:pic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28670"/>
            <a:ext cx="1785950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752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85918" y="928670"/>
            <a:ext cx="1714512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752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00430" y="931647"/>
            <a:ext cx="1785950" cy="1711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-142908" y="2643182"/>
            <a:ext cx="214314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/>
              <a:t>Американский колледж в Тегеране </a:t>
            </a:r>
            <a:r>
              <a:rPr lang="ru-RU" dirty="0"/>
              <a:t> (</a:t>
            </a:r>
            <a:r>
              <a:rPr lang="ru-RU" sz="1600" b="1" dirty="0"/>
              <a:t>Колледж </a:t>
            </a:r>
            <a:r>
              <a:rPr lang="ru-RU" sz="1600" b="1" dirty="0" err="1"/>
              <a:t>Альборц</a:t>
            </a:r>
            <a:r>
              <a:rPr lang="ru-RU" sz="1600" b="1" dirty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57356" y="2643182"/>
            <a:ext cx="15716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Тегеранский</a:t>
            </a:r>
          </a:p>
          <a:p>
            <a:pPr algn="ctr"/>
            <a:r>
              <a:rPr lang="ru-RU" b="1" dirty="0"/>
              <a:t>Университет</a:t>
            </a:r>
          </a:p>
          <a:p>
            <a:pPr algn="ctr"/>
            <a:r>
              <a:rPr lang="ru-RU" sz="1600" b="1" dirty="0"/>
              <a:t>(1938-1942)</a:t>
            </a:r>
          </a:p>
          <a:p>
            <a:pPr algn="ctr"/>
            <a:endParaRPr lang="ru-RU" b="1" dirty="0"/>
          </a:p>
          <a:p>
            <a:endParaRPr lang="ru-RU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214678" y="2643182"/>
            <a:ext cx="2428892" cy="1635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ru-RU" b="1" dirty="0"/>
              <a:t>Массачусетский</a:t>
            </a:r>
          </a:p>
          <a:p>
            <a:pPr algn="ctr">
              <a:lnSpc>
                <a:spcPct val="85000"/>
              </a:lnSpc>
            </a:pPr>
            <a:r>
              <a:rPr lang="ru-RU" b="1" dirty="0"/>
              <a:t>технологический</a:t>
            </a:r>
          </a:p>
          <a:p>
            <a:pPr algn="ctr">
              <a:lnSpc>
                <a:spcPct val="85000"/>
              </a:lnSpc>
            </a:pPr>
            <a:r>
              <a:rPr lang="ru-RU" b="1" dirty="0"/>
              <a:t>институт </a:t>
            </a:r>
          </a:p>
          <a:p>
            <a:pPr algn="ctr">
              <a:lnSpc>
                <a:spcPct val="85000"/>
              </a:lnSpc>
            </a:pPr>
            <a:r>
              <a:rPr lang="ru-RU" sz="1600" b="1" dirty="0"/>
              <a:t>(1944-1946)</a:t>
            </a:r>
          </a:p>
          <a:p>
            <a:pPr algn="ctr">
              <a:lnSpc>
                <a:spcPct val="85000"/>
              </a:lnSpc>
            </a:pPr>
            <a:r>
              <a:rPr lang="ru-RU" sz="1600" b="1" dirty="0"/>
              <a:t>В 1946г. </a:t>
            </a:r>
            <a:r>
              <a:rPr lang="ru-RU" sz="1600" dirty="0"/>
              <a:t>получил </a:t>
            </a:r>
            <a:r>
              <a:rPr lang="ru-RU" sz="1600" b="1" dirty="0"/>
              <a:t>диплом </a:t>
            </a:r>
            <a:r>
              <a:rPr lang="ru-RU" sz="1600" dirty="0"/>
              <a:t>магистра в области </a:t>
            </a:r>
            <a:r>
              <a:rPr lang="ru-RU" sz="1600" b="1" dirty="0" err="1"/>
              <a:t>электроинженерии</a:t>
            </a:r>
            <a:endParaRPr lang="ru-RU" sz="1600" b="1" dirty="0"/>
          </a:p>
        </p:txBody>
      </p:sp>
      <p:pic>
        <p:nvPicPr>
          <p:cNvPr id="107526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86380" y="928670"/>
            <a:ext cx="1857388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5357818" y="2714620"/>
            <a:ext cx="18573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Колумбийский университет</a:t>
            </a:r>
          </a:p>
          <a:p>
            <a:pPr algn="ctr"/>
            <a:r>
              <a:rPr lang="ru-RU" sz="1600" b="1" dirty="0"/>
              <a:t>(1946-1949)</a:t>
            </a:r>
          </a:p>
          <a:p>
            <a:pPr algn="ctr"/>
            <a:r>
              <a:rPr lang="ru-RU" sz="1600" b="1" dirty="0"/>
              <a:t>Аспирантура.</a:t>
            </a:r>
          </a:p>
          <a:p>
            <a:pPr algn="ctr"/>
            <a:r>
              <a:rPr lang="ru-RU" sz="1600" b="1" dirty="0"/>
              <a:t>В 1949г. </a:t>
            </a:r>
            <a:r>
              <a:rPr lang="ru-RU" sz="1600" dirty="0"/>
              <a:t>получил </a:t>
            </a:r>
            <a:r>
              <a:rPr lang="ru-RU" sz="1600" b="1" dirty="0"/>
              <a:t>степень </a:t>
            </a:r>
            <a:r>
              <a:rPr lang="en-US" sz="1600" b="1" dirty="0"/>
              <a:t>PhD</a:t>
            </a:r>
            <a:endParaRPr lang="ru-RU" sz="1600" b="1" dirty="0"/>
          </a:p>
        </p:txBody>
      </p:sp>
      <p:pic>
        <p:nvPicPr>
          <p:cNvPr id="107529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15206" y="928670"/>
            <a:ext cx="1928794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2857488" y="6488668"/>
            <a:ext cx="450059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700" b="1" dirty="0"/>
              <a:t>Новоиспечённый </a:t>
            </a:r>
            <a:r>
              <a:rPr lang="en-US" sz="1700" b="1" dirty="0"/>
              <a:t>.</a:t>
            </a:r>
            <a:r>
              <a:rPr lang="ru-RU" sz="1700" b="1" dirty="0"/>
              <a:t>магистр с родителями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072330" y="2714620"/>
            <a:ext cx="2071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Калифорнийский университет в Беркли (с 1959 г.)</a:t>
            </a:r>
          </a:p>
        </p:txBody>
      </p:sp>
      <p:pic>
        <p:nvPicPr>
          <p:cNvPr id="107532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143768" y="3571876"/>
            <a:ext cx="2000232" cy="303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7143768" y="6572272"/>
            <a:ext cx="221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В Сан-Франциско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3500438"/>
            <a:ext cx="3357554" cy="3804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ru-RU" b="1" dirty="0"/>
              <a:t>Семья Заде перебралась в  1931 г. в Иран.  Там юный  </a:t>
            </a:r>
            <a:r>
              <a:rPr lang="ru-RU" b="1" dirty="0" err="1"/>
              <a:t>Лотфи</a:t>
            </a:r>
            <a:r>
              <a:rPr lang="ru-RU" b="1" dirty="0"/>
              <a:t> закончил сначала американский колледж в Тегеране (Колледж </a:t>
            </a:r>
            <a:r>
              <a:rPr lang="ru-RU" b="1" dirty="0" err="1"/>
              <a:t>Альборц</a:t>
            </a:r>
            <a:r>
              <a:rPr lang="ru-RU" b="1" dirty="0"/>
              <a:t>), а затем Тегеранский университет, получив степень бакалавра по специальности «Электротехника» (</a:t>
            </a:r>
            <a:r>
              <a:rPr lang="en-US" b="1" dirty="0"/>
              <a:t>Electrical Engineering).</a:t>
            </a:r>
            <a:endParaRPr lang="ru-RU" b="1" dirty="0"/>
          </a:p>
          <a:p>
            <a:pPr>
              <a:lnSpc>
                <a:spcPct val="95000"/>
              </a:lnSpc>
            </a:pPr>
            <a:r>
              <a:rPr lang="ru-RU" b="1" dirty="0"/>
              <a:t>В 1944 г. Л.Заде уехал в США, где поступил в </a:t>
            </a:r>
            <a:r>
              <a:rPr lang="en-US" b="1" dirty="0"/>
              <a:t>MIT.</a:t>
            </a:r>
            <a:r>
              <a:rPr lang="ru-RU" b="1" dirty="0"/>
              <a:t> </a:t>
            </a:r>
            <a:endParaRPr lang="en-US" b="1" dirty="0"/>
          </a:p>
          <a:p>
            <a:endParaRPr lang="ru-RU" b="1" dirty="0"/>
          </a:p>
          <a:p>
            <a:endParaRPr lang="ru-RU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sz="quarter"/>
          </p:nvPr>
        </p:nvSpPr>
        <p:spPr>
          <a:xfrm>
            <a:off x="714348" y="1"/>
            <a:ext cx="8072494" cy="571480"/>
          </a:xfrm>
        </p:spPr>
        <p:txBody>
          <a:bodyPr/>
          <a:lstStyle/>
          <a:p>
            <a:r>
              <a:rPr lang="ru-RU" sz="3600" dirty="0">
                <a:solidFill>
                  <a:srgbClr val="1717DF"/>
                </a:solidFill>
              </a:rPr>
              <a:t>НАЧАЛО НАУЧНОЙ КАРЬЕРЫ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sz="quarter" idx="1"/>
          </p:nvPr>
        </p:nvSpPr>
        <p:spPr>
          <a:xfrm>
            <a:off x="142844" y="571480"/>
            <a:ext cx="8858312" cy="6286520"/>
          </a:xfrm>
        </p:spPr>
        <p:txBody>
          <a:bodyPr/>
          <a:lstStyle/>
          <a:p>
            <a:pPr algn="l">
              <a:lnSpc>
                <a:spcPct val="90000"/>
              </a:lnSpc>
              <a:spcBef>
                <a:spcPts val="180"/>
              </a:spcBef>
            </a:pPr>
            <a:r>
              <a:rPr lang="ru-RU" sz="2000" dirty="0" err="1"/>
              <a:t>Лотфи</a:t>
            </a:r>
            <a:r>
              <a:rPr lang="ru-RU" sz="2000" dirty="0"/>
              <a:t> Заде успешно окончил </a:t>
            </a:r>
            <a:r>
              <a:rPr lang="ru-RU" sz="2000" b="1" dirty="0"/>
              <a:t>Массачусетский технологический институт </a:t>
            </a:r>
            <a:r>
              <a:rPr lang="ru-RU" sz="2000" dirty="0"/>
              <a:t>в </a:t>
            </a:r>
            <a:r>
              <a:rPr lang="ru-RU" sz="2000" b="1" dirty="0"/>
              <a:t>1946г.</a:t>
            </a:r>
            <a:r>
              <a:rPr lang="ru-RU" sz="2000" dirty="0"/>
              <a:t>, получив степень магистра по специальности </a:t>
            </a:r>
            <a:r>
              <a:rPr lang="ru-RU" sz="2000" b="1" dirty="0"/>
              <a:t>«Электротехника». </a:t>
            </a:r>
          </a:p>
          <a:p>
            <a:pPr algn="l">
              <a:lnSpc>
                <a:spcPct val="90000"/>
              </a:lnSpc>
              <a:spcBef>
                <a:spcPts val="180"/>
              </a:spcBef>
            </a:pPr>
            <a:r>
              <a:rPr lang="ru-RU" sz="2000" dirty="0"/>
              <a:t>Затем он перевёлся на должность преподавателя электротехники в </a:t>
            </a:r>
            <a:r>
              <a:rPr lang="ru-RU" sz="2000" b="1" dirty="0"/>
              <a:t>Колумбийском университете</a:t>
            </a:r>
            <a:r>
              <a:rPr lang="ru-RU" sz="2000" dirty="0"/>
              <a:t>, где получил степень </a:t>
            </a:r>
            <a:r>
              <a:rPr lang="en-US" sz="2000" b="1" dirty="0"/>
              <a:t>PhD </a:t>
            </a:r>
            <a:r>
              <a:rPr lang="ru-RU" sz="2000" dirty="0"/>
              <a:t>в </a:t>
            </a:r>
            <a:r>
              <a:rPr lang="ru-RU" sz="2000" b="1" dirty="0"/>
              <a:t>1949 г. </a:t>
            </a:r>
            <a:r>
              <a:rPr lang="ru-RU" sz="1800" dirty="0"/>
              <a:t>(его научным</a:t>
            </a:r>
          </a:p>
          <a:p>
            <a:pPr algn="l">
              <a:lnSpc>
                <a:spcPct val="90000"/>
              </a:lnSpc>
              <a:spcBef>
                <a:spcPts val="180"/>
              </a:spcBef>
            </a:pPr>
            <a:r>
              <a:rPr lang="ru-RU" sz="1800" dirty="0"/>
              <a:t>руководителем был профессор </a:t>
            </a:r>
            <a:r>
              <a:rPr lang="ru-RU" sz="1800" dirty="0" err="1"/>
              <a:t>Дж.Рагазини</a:t>
            </a:r>
            <a:r>
              <a:rPr lang="ru-RU" sz="1800" dirty="0"/>
              <a:t>). </a:t>
            </a:r>
            <a:r>
              <a:rPr lang="ru-RU" sz="2000" dirty="0"/>
              <a:t>Л.А.Заде проработал там ещё почти 10 лет, быстро пройдя путь от ассистента (1950г.) до полного профессора (1957г.). Чем он занимался в то время?</a:t>
            </a:r>
          </a:p>
          <a:p>
            <a:pPr algn="l">
              <a:lnSpc>
                <a:spcPct val="90000"/>
              </a:lnSpc>
              <a:spcBef>
                <a:spcPts val="180"/>
              </a:spcBef>
            </a:pPr>
            <a:r>
              <a:rPr lang="ru-RU" sz="1900" dirty="0"/>
              <a:t>Первой значительной научной работой Л.Заде стала его диссертация на соискание учёной степени </a:t>
            </a:r>
            <a:r>
              <a:rPr lang="en-US" sz="1900" dirty="0"/>
              <a:t>PhD, </a:t>
            </a:r>
            <a:r>
              <a:rPr lang="ru-RU" sz="1900" dirty="0"/>
              <a:t>посвящённая вопросам </a:t>
            </a:r>
            <a:r>
              <a:rPr lang="ru-RU" sz="1900" dirty="0">
                <a:solidFill>
                  <a:srgbClr val="1717DF"/>
                </a:solidFill>
              </a:rPr>
              <a:t>частотного анализа нестационарных сетей</a:t>
            </a:r>
            <a:r>
              <a:rPr lang="ru-RU" sz="1900" dirty="0"/>
              <a:t>. В ней он ввёл понятие </a:t>
            </a:r>
            <a:r>
              <a:rPr lang="ru-RU" sz="1900" dirty="0">
                <a:solidFill>
                  <a:srgbClr val="1717DF"/>
                </a:solidFill>
              </a:rPr>
              <a:t>нестационарной передаточной функции</a:t>
            </a:r>
            <a:r>
              <a:rPr lang="ru-RU" sz="1900" dirty="0"/>
              <a:t>, которое впоследствии получило многочисленные приложения в анализе нестационарных линейных систем.</a:t>
            </a:r>
          </a:p>
          <a:p>
            <a:pPr algn="l">
              <a:lnSpc>
                <a:spcPct val="90000"/>
              </a:lnSpc>
              <a:spcBef>
                <a:spcPts val="180"/>
              </a:spcBef>
            </a:pPr>
            <a:r>
              <a:rPr lang="ru-RU" sz="1900" dirty="0"/>
              <a:t>В </a:t>
            </a:r>
            <a:r>
              <a:rPr lang="ru-RU" sz="1900" b="1" dirty="0"/>
              <a:t>1950 г.</a:t>
            </a:r>
            <a:r>
              <a:rPr lang="ru-RU" sz="1900" dirty="0"/>
              <a:t> совместно с </a:t>
            </a:r>
            <a:r>
              <a:rPr lang="ru-RU" sz="1900" b="1" dirty="0" err="1"/>
              <a:t>Дж.Рагазини</a:t>
            </a:r>
            <a:r>
              <a:rPr lang="ru-RU" sz="1900" dirty="0"/>
              <a:t> им было предложено важное обобщение </a:t>
            </a:r>
            <a:r>
              <a:rPr lang="ru-RU" sz="1900" dirty="0" err="1">
                <a:solidFill>
                  <a:srgbClr val="0D0D7D"/>
                </a:solidFill>
              </a:rPr>
              <a:t>винеровской</a:t>
            </a:r>
            <a:r>
              <a:rPr lang="ru-RU" sz="1900" dirty="0">
                <a:solidFill>
                  <a:srgbClr val="0D0D7D"/>
                </a:solidFill>
              </a:rPr>
              <a:t> теории предсказания</a:t>
            </a:r>
            <a:r>
              <a:rPr lang="ru-RU" sz="1900" dirty="0"/>
              <a:t>. Эта работа нашла своё применение в проектировании фильтров с конечной памятью и сегодня по праву считается классической. Затем </a:t>
            </a:r>
            <a:r>
              <a:rPr lang="ru-RU" sz="1900" b="1" dirty="0"/>
              <a:t>в 1952г. с</a:t>
            </a:r>
            <a:r>
              <a:rPr lang="ru-RU" sz="1900" dirty="0"/>
              <a:t>нова вместе с </a:t>
            </a:r>
            <a:r>
              <a:rPr lang="ru-RU" sz="1900" dirty="0" err="1"/>
              <a:t>Рагазини</a:t>
            </a:r>
            <a:r>
              <a:rPr lang="ru-RU" sz="1900" dirty="0"/>
              <a:t> он разработал метод  </a:t>
            </a:r>
            <a:r>
              <a:rPr lang="en-US" sz="1900" b="1" dirty="0">
                <a:solidFill>
                  <a:srgbClr val="0D0D7D"/>
                </a:solidFill>
              </a:rPr>
              <a:t>z</a:t>
            </a:r>
            <a:r>
              <a:rPr lang="ru-RU" sz="1900" b="1" dirty="0">
                <a:solidFill>
                  <a:srgbClr val="0D0D7D"/>
                </a:solidFill>
              </a:rPr>
              <a:t>-преобразования </a:t>
            </a:r>
            <a:r>
              <a:rPr lang="ru-RU" sz="1900" dirty="0"/>
              <a:t>для дискретных систем. Данный метод также стал классическим в анализе систем и широко применялся при создании </a:t>
            </a:r>
            <a:r>
              <a:rPr lang="ru-RU" sz="1900" dirty="0">
                <a:solidFill>
                  <a:srgbClr val="0D0D7D"/>
                </a:solidFill>
              </a:rPr>
              <a:t>систем автоматического управления </a:t>
            </a:r>
            <a:r>
              <a:rPr lang="ru-RU" sz="1900" dirty="0"/>
              <a:t>и </a:t>
            </a:r>
            <a:r>
              <a:rPr lang="ru-RU" sz="1900" dirty="0" err="1">
                <a:solidFill>
                  <a:srgbClr val="0D0D7D"/>
                </a:solidFill>
              </a:rPr>
              <a:t>цифровыз</a:t>
            </a:r>
            <a:r>
              <a:rPr lang="ru-RU" sz="1900" dirty="0">
                <a:solidFill>
                  <a:srgbClr val="0D0D7D"/>
                </a:solidFill>
              </a:rPr>
              <a:t> фильтров</a:t>
            </a:r>
            <a:r>
              <a:rPr lang="ru-RU" sz="1900" dirty="0"/>
              <a:t>. </a:t>
            </a:r>
          </a:p>
          <a:p>
            <a:pPr algn="l">
              <a:lnSpc>
                <a:spcPct val="90000"/>
              </a:lnSpc>
              <a:spcBef>
                <a:spcPts val="180"/>
              </a:spcBef>
            </a:pPr>
            <a:r>
              <a:rPr lang="ru-RU" sz="1900" b="1" dirty="0"/>
              <a:t>В 1953г.</a:t>
            </a:r>
            <a:r>
              <a:rPr lang="ru-RU" sz="1900" dirty="0"/>
              <a:t> Л.Заде разработал </a:t>
            </a:r>
            <a:r>
              <a:rPr lang="ru-RU" sz="1900" dirty="0">
                <a:solidFill>
                  <a:srgbClr val="0D0D7D"/>
                </a:solidFill>
              </a:rPr>
              <a:t>новый подход к нелинейной фильтрации </a:t>
            </a:r>
            <a:r>
              <a:rPr lang="ru-RU" sz="1900" dirty="0"/>
              <a:t>и построил </a:t>
            </a:r>
            <a:r>
              <a:rPr lang="ru-RU" sz="1900" dirty="0">
                <a:solidFill>
                  <a:srgbClr val="0D0D7D"/>
                </a:solidFill>
              </a:rPr>
              <a:t>иерархию нелинейных систем</a:t>
            </a:r>
            <a:r>
              <a:rPr lang="ru-RU" sz="1900" dirty="0"/>
              <a:t>, основанную на представлении </a:t>
            </a:r>
            <a:r>
              <a:rPr lang="ru-RU" sz="1900" dirty="0" err="1"/>
              <a:t>Вольтерра-Винера</a:t>
            </a:r>
            <a:r>
              <a:rPr lang="ru-RU" sz="1900" dirty="0"/>
              <a:t>.     Таким образом, были заложены основы проектирования </a:t>
            </a:r>
            <a:r>
              <a:rPr lang="ru-RU" sz="1900" dirty="0">
                <a:solidFill>
                  <a:srgbClr val="0D0D7D"/>
                </a:solidFill>
              </a:rPr>
              <a:t>оптимальных  нелинейных процессоров </a:t>
            </a:r>
            <a:r>
              <a:rPr lang="ru-RU" sz="1900" dirty="0"/>
              <a:t>для обнаружения полезных сигналов в шуме.</a:t>
            </a:r>
          </a:p>
          <a:p>
            <a:pPr algn="l">
              <a:lnSpc>
                <a:spcPct val="90000"/>
              </a:lnSpc>
              <a:spcBef>
                <a:spcPts val="280"/>
              </a:spcBef>
            </a:pPr>
            <a:endParaRPr lang="ru-RU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sz="quarter"/>
          </p:nvPr>
        </p:nvSpPr>
        <p:spPr>
          <a:xfrm>
            <a:off x="285720" y="142853"/>
            <a:ext cx="8858280" cy="357190"/>
          </a:xfrm>
        </p:spPr>
        <p:txBody>
          <a:bodyPr/>
          <a:lstStyle/>
          <a:p>
            <a:r>
              <a:rPr lang="ru-RU" sz="3600" dirty="0">
                <a:solidFill>
                  <a:srgbClr val="0D0D7D"/>
                </a:solidFill>
              </a:rPr>
              <a:t>ПЕРЕЕЗД  В  КАЛИФОРНИЮ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sz="quarter" idx="1"/>
          </p:nvPr>
        </p:nvSpPr>
        <p:spPr>
          <a:xfrm>
            <a:off x="214282" y="642918"/>
            <a:ext cx="8929718" cy="5857916"/>
          </a:xfrm>
        </p:spPr>
        <p:txBody>
          <a:bodyPr/>
          <a:lstStyle/>
          <a:p>
            <a:pPr algn="l">
              <a:lnSpc>
                <a:spcPct val="90000"/>
              </a:lnSpc>
              <a:spcBef>
                <a:spcPts val="180"/>
              </a:spcBef>
            </a:pPr>
            <a:r>
              <a:rPr lang="ru-RU" sz="2000" b="1" dirty="0">
                <a:solidFill>
                  <a:srgbClr val="0D0D7D"/>
                </a:solidFill>
              </a:rPr>
              <a:t>В 1959г</a:t>
            </a:r>
            <a:r>
              <a:rPr lang="ru-RU" sz="2000" dirty="0"/>
              <a:t>. в возрасте </a:t>
            </a:r>
            <a:r>
              <a:rPr lang="ru-RU" sz="2000" b="1" dirty="0"/>
              <a:t>38 лет </a:t>
            </a:r>
            <a:r>
              <a:rPr lang="ru-RU" sz="2000" dirty="0"/>
              <a:t>профессор Л.Заде с семьёй переехал в Калифорнию,</a:t>
            </a:r>
          </a:p>
          <a:p>
            <a:pPr algn="l">
              <a:lnSpc>
                <a:spcPct val="90000"/>
              </a:lnSpc>
              <a:spcBef>
                <a:spcPts val="180"/>
              </a:spcBef>
            </a:pPr>
            <a:r>
              <a:rPr lang="ru-RU" sz="2000" dirty="0"/>
              <a:t>где стал работать на </a:t>
            </a:r>
            <a:r>
              <a:rPr lang="ru-RU" sz="2000" b="1" dirty="0"/>
              <a:t>кафедре электротехники </a:t>
            </a:r>
            <a:r>
              <a:rPr lang="ru-RU" sz="2000" dirty="0"/>
              <a:t>(</a:t>
            </a:r>
            <a:r>
              <a:rPr lang="en-US" sz="2000" dirty="0"/>
              <a:t>Electrical Engineering Department)  </a:t>
            </a:r>
            <a:r>
              <a:rPr lang="ru-RU" sz="2000" b="1" dirty="0"/>
              <a:t>Калифорнийского университета в Беркли.</a:t>
            </a:r>
          </a:p>
          <a:p>
            <a:pPr algn="l">
              <a:lnSpc>
                <a:spcPct val="90000"/>
              </a:lnSpc>
              <a:spcBef>
                <a:spcPts val="180"/>
              </a:spcBef>
            </a:pPr>
            <a:r>
              <a:rPr lang="ru-RU" sz="2000" dirty="0"/>
              <a:t>В это время</a:t>
            </a:r>
            <a:r>
              <a:rPr lang="en-US" sz="2000" dirty="0"/>
              <a:t> </a:t>
            </a:r>
            <a:r>
              <a:rPr lang="ru-RU" sz="2000" dirty="0"/>
              <a:t>его научные интересы были сосредоточены, главным образом, на </a:t>
            </a:r>
            <a:r>
              <a:rPr lang="ru-RU" sz="2000" dirty="0">
                <a:solidFill>
                  <a:srgbClr val="1717DF"/>
                </a:solidFill>
              </a:rPr>
              <a:t>теории линейных систем </a:t>
            </a:r>
            <a:r>
              <a:rPr lang="ru-RU" sz="2000" dirty="0"/>
              <a:t>и </a:t>
            </a:r>
            <a:r>
              <a:rPr lang="ru-RU" sz="2000" dirty="0">
                <a:solidFill>
                  <a:srgbClr val="1717DF"/>
                </a:solidFill>
              </a:rPr>
              <a:t>теории автоматического управления</a:t>
            </a:r>
            <a:r>
              <a:rPr lang="ru-RU" sz="2000" dirty="0"/>
              <a:t>. Важным научным результатом стала опубликованная им в </a:t>
            </a:r>
            <a:r>
              <a:rPr lang="ru-RU" sz="2000" b="1" dirty="0"/>
              <a:t>1963г.</a:t>
            </a:r>
            <a:r>
              <a:rPr lang="ru-RU" sz="2000" dirty="0"/>
              <a:t> в соавторстве с  </a:t>
            </a:r>
            <a:r>
              <a:rPr lang="ru-RU" sz="2000" b="1" dirty="0"/>
              <a:t>Чарльзом </a:t>
            </a:r>
            <a:r>
              <a:rPr lang="ru-RU" sz="2000" b="1" dirty="0" err="1"/>
              <a:t>Дезоером</a:t>
            </a:r>
            <a:r>
              <a:rPr lang="ru-RU" sz="2000" b="1" dirty="0"/>
              <a:t> </a:t>
            </a:r>
            <a:r>
              <a:rPr lang="ru-RU" sz="2000" dirty="0"/>
              <a:t>книга</a:t>
            </a:r>
            <a:r>
              <a:rPr lang="ru-RU" sz="2000" b="1" dirty="0"/>
              <a:t> </a:t>
            </a:r>
            <a:r>
              <a:rPr lang="ru-RU" sz="2000" b="1" dirty="0">
                <a:solidFill>
                  <a:srgbClr val="1717DF"/>
                </a:solidFill>
              </a:rPr>
              <a:t>«Теория линейных систем: метод пространства состояний»,</a:t>
            </a:r>
            <a:r>
              <a:rPr lang="ru-RU" sz="2000" dirty="0">
                <a:solidFill>
                  <a:srgbClr val="1717DF"/>
                </a:solidFill>
              </a:rPr>
              <a:t> </a:t>
            </a:r>
            <a:r>
              <a:rPr lang="ru-RU" sz="2000" dirty="0"/>
              <a:t>в которой был изложен качественно новый подход в теории линейных систем. Идеи, представленные на страницах этой книги, стали источником многих современных подходов в </a:t>
            </a:r>
            <a:r>
              <a:rPr lang="ru-RU" sz="2000" dirty="0">
                <a:solidFill>
                  <a:srgbClr val="0D0D7D"/>
                </a:solidFill>
              </a:rPr>
              <a:t>анализе систем </a:t>
            </a:r>
            <a:r>
              <a:rPr lang="ru-RU" sz="2000" dirty="0"/>
              <a:t>и  </a:t>
            </a:r>
            <a:r>
              <a:rPr lang="ru-RU" sz="2000" dirty="0">
                <a:solidFill>
                  <a:srgbClr val="0D0D7D"/>
                </a:solidFill>
              </a:rPr>
              <a:t>теории автоматического управления.</a:t>
            </a:r>
          </a:p>
          <a:p>
            <a:pPr algn="l">
              <a:lnSpc>
                <a:spcPct val="90000"/>
              </a:lnSpc>
              <a:spcBef>
                <a:spcPts val="180"/>
              </a:spcBef>
            </a:pPr>
            <a:r>
              <a:rPr lang="ru-RU" sz="2000" dirty="0">
                <a:solidFill>
                  <a:srgbClr val="0D0D7D"/>
                </a:solidFill>
              </a:rPr>
              <a:t>С </a:t>
            </a:r>
            <a:r>
              <a:rPr lang="ru-RU" sz="2000" b="1" dirty="0">
                <a:solidFill>
                  <a:srgbClr val="0D0D7D"/>
                </a:solidFill>
              </a:rPr>
              <a:t>1963 </a:t>
            </a:r>
            <a:r>
              <a:rPr lang="ru-RU" sz="2000" dirty="0">
                <a:solidFill>
                  <a:srgbClr val="0D0D7D"/>
                </a:solidFill>
              </a:rPr>
              <a:t>по </a:t>
            </a:r>
            <a:r>
              <a:rPr lang="ru-RU" sz="2000" b="1" dirty="0">
                <a:solidFill>
                  <a:srgbClr val="0D0D7D"/>
                </a:solidFill>
              </a:rPr>
              <a:t>1968г. профессор Л.Заде</a:t>
            </a:r>
            <a:r>
              <a:rPr lang="ru-RU" sz="2000" dirty="0"/>
              <a:t> </a:t>
            </a:r>
            <a:r>
              <a:rPr lang="ru-RU" sz="2000" dirty="0">
                <a:solidFill>
                  <a:srgbClr val="1717DF"/>
                </a:solidFill>
              </a:rPr>
              <a:t>заведовал </a:t>
            </a:r>
            <a:r>
              <a:rPr lang="ru-RU" sz="2000" dirty="0"/>
              <a:t>кафедрой электротехники Калифорнийского университета в Беркли.</a:t>
            </a:r>
          </a:p>
          <a:p>
            <a:pPr algn="l">
              <a:lnSpc>
                <a:spcPct val="90000"/>
              </a:lnSpc>
              <a:spcBef>
                <a:spcPts val="180"/>
              </a:spcBef>
            </a:pPr>
            <a:r>
              <a:rPr lang="ru-RU" sz="2000" dirty="0"/>
              <a:t>Таким образом, в середине 1960-х годов профессор </a:t>
            </a:r>
            <a:r>
              <a:rPr lang="ru-RU" sz="2000" b="1" dirty="0" err="1"/>
              <a:t>Лотфи</a:t>
            </a:r>
            <a:r>
              <a:rPr lang="ru-RU" sz="2000" b="1" dirty="0"/>
              <a:t> Заде </a:t>
            </a:r>
            <a:r>
              <a:rPr lang="ru-RU" sz="2000" dirty="0"/>
              <a:t>уже был известным учёным – специалистом в области </a:t>
            </a:r>
            <a:r>
              <a:rPr lang="ru-RU" sz="2000" dirty="0">
                <a:solidFill>
                  <a:srgbClr val="0D0D7D"/>
                </a:solidFill>
              </a:rPr>
              <a:t>теории систем,  теории автоматического управления и их приложений.</a:t>
            </a:r>
            <a:endParaRPr lang="ru-RU" sz="2000" b="1" dirty="0">
              <a:solidFill>
                <a:srgbClr val="0D0D7D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Клен">
  <a:themeElements>
    <a:clrScheme name="Клен 3">
      <a:dk1>
        <a:srgbClr val="000000"/>
      </a:dk1>
      <a:lt1>
        <a:srgbClr val="FFFFCC"/>
      </a:lt1>
      <a:dk2>
        <a:srgbClr val="A26D18"/>
      </a:dk2>
      <a:lt2>
        <a:srgbClr val="F9D793"/>
      </a:lt2>
      <a:accent1>
        <a:srgbClr val="FFD05B"/>
      </a:accent1>
      <a:accent2>
        <a:srgbClr val="FEE1A8"/>
      </a:accent2>
      <a:accent3>
        <a:srgbClr val="FFFFE2"/>
      </a:accent3>
      <a:accent4>
        <a:srgbClr val="000000"/>
      </a:accent4>
      <a:accent5>
        <a:srgbClr val="FFE4B5"/>
      </a:accent5>
      <a:accent6>
        <a:srgbClr val="E6CC98"/>
      </a:accent6>
      <a:hlink>
        <a:srgbClr val="FF0000"/>
      </a:hlink>
      <a:folHlink>
        <a:srgbClr val="CC6600"/>
      </a:folHlink>
    </a:clrScheme>
    <a:fontScheme name="Клен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Клен 1">
        <a:dk1>
          <a:srgbClr val="BB5F03"/>
        </a:dk1>
        <a:lt1>
          <a:srgbClr val="FFFFFF"/>
        </a:lt1>
        <a:dk2>
          <a:srgbClr val="993300"/>
        </a:dk2>
        <a:lt2>
          <a:srgbClr val="FEEC94"/>
        </a:lt2>
        <a:accent1>
          <a:srgbClr val="FF9900"/>
        </a:accent1>
        <a:accent2>
          <a:srgbClr val="B76A03"/>
        </a:accent2>
        <a:accent3>
          <a:srgbClr val="CAADAA"/>
        </a:accent3>
        <a:accent4>
          <a:srgbClr val="DADADA"/>
        </a:accent4>
        <a:accent5>
          <a:srgbClr val="FFCAAA"/>
        </a:accent5>
        <a:accent6>
          <a:srgbClr val="A65F02"/>
        </a:accent6>
        <a:hlink>
          <a:srgbClr val="FFFFCC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Клен 2">
        <a:dk1>
          <a:srgbClr val="EA9306"/>
        </a:dk1>
        <a:lt1>
          <a:srgbClr val="FFFFFF"/>
        </a:lt1>
        <a:dk2>
          <a:srgbClr val="FAC120"/>
        </a:dk2>
        <a:lt2>
          <a:srgbClr val="FFFDD1"/>
        </a:lt2>
        <a:accent1>
          <a:srgbClr val="CC6600"/>
        </a:accent1>
        <a:accent2>
          <a:srgbClr val="FF9933"/>
        </a:accent2>
        <a:accent3>
          <a:srgbClr val="FCDDAB"/>
        </a:accent3>
        <a:accent4>
          <a:srgbClr val="DADADA"/>
        </a:accent4>
        <a:accent5>
          <a:srgbClr val="E2B8AA"/>
        </a:accent5>
        <a:accent6>
          <a:srgbClr val="E78A2D"/>
        </a:accent6>
        <a:hlink>
          <a:srgbClr val="A50021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Клен 3">
        <a:dk1>
          <a:srgbClr val="000000"/>
        </a:dk1>
        <a:lt1>
          <a:srgbClr val="FFFFCC"/>
        </a:lt1>
        <a:dk2>
          <a:srgbClr val="A26D18"/>
        </a:dk2>
        <a:lt2>
          <a:srgbClr val="F9D793"/>
        </a:lt2>
        <a:accent1>
          <a:srgbClr val="FFD05B"/>
        </a:accent1>
        <a:accent2>
          <a:srgbClr val="FEE1A8"/>
        </a:accent2>
        <a:accent3>
          <a:srgbClr val="FFFFE2"/>
        </a:accent3>
        <a:accent4>
          <a:srgbClr val="000000"/>
        </a:accent4>
        <a:accent5>
          <a:srgbClr val="FFE4B5"/>
        </a:accent5>
        <a:accent6>
          <a:srgbClr val="E6CC98"/>
        </a:accent6>
        <a:hlink>
          <a:srgbClr val="FF0000"/>
        </a:hlink>
        <a:folHlink>
          <a:srgbClr val="CC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Клен 4">
        <a:dk1>
          <a:srgbClr val="008000"/>
        </a:dk1>
        <a:lt1>
          <a:srgbClr val="FFFFFF"/>
        </a:lt1>
        <a:dk2>
          <a:srgbClr val="005800"/>
        </a:dk2>
        <a:lt2>
          <a:srgbClr val="FFFFCC"/>
        </a:lt2>
        <a:accent1>
          <a:srgbClr val="00CC99"/>
        </a:accent1>
        <a:accent2>
          <a:srgbClr val="007825"/>
        </a:accent2>
        <a:accent3>
          <a:srgbClr val="AAB4AA"/>
        </a:accent3>
        <a:accent4>
          <a:srgbClr val="DADADA"/>
        </a:accent4>
        <a:accent5>
          <a:srgbClr val="AAE2CA"/>
        </a:accent5>
        <a:accent6>
          <a:srgbClr val="006C20"/>
        </a:accent6>
        <a:hlink>
          <a:srgbClr val="9966FF"/>
        </a:hlink>
        <a:folHlink>
          <a:srgbClr val="99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Клен 5">
        <a:dk1>
          <a:srgbClr val="56925A"/>
        </a:dk1>
        <a:lt1>
          <a:srgbClr val="FFFFFF"/>
        </a:lt1>
        <a:dk2>
          <a:srgbClr val="6FB56D"/>
        </a:dk2>
        <a:lt2>
          <a:srgbClr val="FFFFCC"/>
        </a:lt2>
        <a:accent1>
          <a:srgbClr val="2B877C"/>
        </a:accent1>
        <a:accent2>
          <a:srgbClr val="5A9A5F"/>
        </a:accent2>
        <a:accent3>
          <a:srgbClr val="BBD7BA"/>
        </a:accent3>
        <a:accent4>
          <a:srgbClr val="DADADA"/>
        </a:accent4>
        <a:accent5>
          <a:srgbClr val="ACC3BF"/>
        </a:accent5>
        <a:accent6>
          <a:srgbClr val="518B55"/>
        </a:accent6>
        <a:hlink>
          <a:srgbClr val="99FF33"/>
        </a:hlink>
        <a:folHlink>
          <a:srgbClr val="CC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Клен 6">
        <a:dk1>
          <a:srgbClr val="006699"/>
        </a:dk1>
        <a:lt1>
          <a:srgbClr val="FFFFFF"/>
        </a:lt1>
        <a:dk2>
          <a:srgbClr val="006666"/>
        </a:dk2>
        <a:lt2>
          <a:srgbClr val="CCECFF"/>
        </a:lt2>
        <a:accent1>
          <a:srgbClr val="00CCFF"/>
        </a:accent1>
        <a:accent2>
          <a:srgbClr val="017A83"/>
        </a:accent2>
        <a:accent3>
          <a:srgbClr val="AAB8B8"/>
        </a:accent3>
        <a:accent4>
          <a:srgbClr val="DADADA"/>
        </a:accent4>
        <a:accent5>
          <a:srgbClr val="AAE2FF"/>
        </a:accent5>
        <a:accent6>
          <a:srgbClr val="016E76"/>
        </a:accent6>
        <a:hlink>
          <a:srgbClr val="FFFFCC"/>
        </a:hlink>
        <a:folHlink>
          <a:srgbClr val="99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Клен 7">
        <a:dk1>
          <a:srgbClr val="80ACC4"/>
        </a:dk1>
        <a:lt1>
          <a:srgbClr val="FFFFFF"/>
        </a:lt1>
        <a:dk2>
          <a:srgbClr val="B3D1DF"/>
        </a:dk2>
        <a:lt2>
          <a:srgbClr val="FFFFFF"/>
        </a:lt2>
        <a:accent1>
          <a:srgbClr val="5089A8"/>
        </a:accent1>
        <a:accent2>
          <a:srgbClr val="BBC6DB"/>
        </a:accent2>
        <a:accent3>
          <a:srgbClr val="D6E5EC"/>
        </a:accent3>
        <a:accent4>
          <a:srgbClr val="DADADA"/>
        </a:accent4>
        <a:accent5>
          <a:srgbClr val="B3C4D1"/>
        </a:accent5>
        <a:accent6>
          <a:srgbClr val="A9B3C6"/>
        </a:accent6>
        <a:hlink>
          <a:srgbClr val="0000FF"/>
        </a:hlink>
        <a:folHlink>
          <a:srgbClr val="00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Клен 8">
        <a:dk1>
          <a:srgbClr val="5700AE"/>
        </a:dk1>
        <a:lt1>
          <a:srgbClr val="FFFFFF"/>
        </a:lt1>
        <a:dk2>
          <a:srgbClr val="7301CB"/>
        </a:dk2>
        <a:lt2>
          <a:srgbClr val="C5C5FF"/>
        </a:lt2>
        <a:accent1>
          <a:srgbClr val="9999FF"/>
        </a:accent1>
        <a:accent2>
          <a:srgbClr val="7000E0"/>
        </a:accent2>
        <a:accent3>
          <a:srgbClr val="BCAAE2"/>
        </a:accent3>
        <a:accent4>
          <a:srgbClr val="DADADA"/>
        </a:accent4>
        <a:accent5>
          <a:srgbClr val="CACAFF"/>
        </a:accent5>
        <a:accent6>
          <a:srgbClr val="6500CB"/>
        </a:accent6>
        <a:hlink>
          <a:srgbClr val="99F3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Клен 9">
        <a:dk1>
          <a:srgbClr val="003366"/>
        </a:dk1>
        <a:lt1>
          <a:srgbClr val="FFFFFF"/>
        </a:lt1>
        <a:dk2>
          <a:srgbClr val="003366"/>
        </a:dk2>
        <a:lt2>
          <a:srgbClr val="CBD5DF"/>
        </a:lt2>
        <a:accent1>
          <a:srgbClr val="A9BEE9"/>
        </a:accent1>
        <a:accent2>
          <a:srgbClr val="D6E4F2"/>
        </a:accent2>
        <a:accent3>
          <a:srgbClr val="FFFFFF"/>
        </a:accent3>
        <a:accent4>
          <a:srgbClr val="002A56"/>
        </a:accent4>
        <a:accent5>
          <a:srgbClr val="D1DBF2"/>
        </a:accent5>
        <a:accent6>
          <a:srgbClr val="C2CFDB"/>
        </a:accent6>
        <a:hlink>
          <a:srgbClr val="0000CC"/>
        </a:hlink>
        <a:folHlink>
          <a:srgbClr val="8668E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Maple</Template>
  <TotalTime>17891</TotalTime>
  <Words>3939</Words>
  <Application>Microsoft Office PowerPoint</Application>
  <PresentationFormat>Экран (4:3)</PresentationFormat>
  <Paragraphs>353</Paragraphs>
  <Slides>34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40" baseType="lpstr">
      <vt:lpstr>Arial</vt:lpstr>
      <vt:lpstr>Calibri</vt:lpstr>
      <vt:lpstr>Symbol</vt:lpstr>
      <vt:lpstr>Times New Roman</vt:lpstr>
      <vt:lpstr>Wingdings</vt:lpstr>
      <vt:lpstr>Клен</vt:lpstr>
      <vt:lpstr>          </vt:lpstr>
      <vt:lpstr>Презентация PowerPoint</vt:lpstr>
      <vt:lpstr>ЛОТФИ ЗАДЕ ПОХОРОНЕН В БАКУ 29 СЕНТЯБРЯ НА АЛЛЕЕ ПОЧЁТНОГО ЗАХОРОНЕНИЯ  </vt:lpstr>
      <vt:lpstr>БАКУ В КОНЦЕ XIX – НАЧАЛЕ XX ВЕКА</vt:lpstr>
      <vt:lpstr>БИОГРАФИЧЕСКИЕ ЗАМЕТКИ: ПРОИСХОЖДЕНИЕ Л.ЗАДЕ. РОДИТЕЛИ  Л.ЗАДЕ ВСТРЕТИЛИСЬ И ЖИЛИ В БАКУ – ДЕЛОВОЙ И ПРОМЫШЛЕННОЙ СТОЛИЦЕ ЮГА РОССИЙСКОЙ ИМПЕРИИ И ПЕРВЫХ ЛЕТ СССР</vt:lpstr>
      <vt:lpstr>ПЕРВЫЕ ДЕСЯТЬ ЛЕТ ЖИЗНИ – В СССР</vt:lpstr>
      <vt:lpstr>ЛОТФИ ЗАДЕ – ОБРАЗОВАНИЕ</vt:lpstr>
      <vt:lpstr>НАЧАЛО НАУЧНОЙ КАРЬЕРЫ</vt:lpstr>
      <vt:lpstr>ПЕРЕЕЗД  В  КАЛИФОРНИЮ</vt:lpstr>
      <vt:lpstr>FUZZY SETS–НЕЧЁТКИЕ МНОЖЕСТВА </vt:lpstr>
      <vt:lpstr>ПЕРВЫЕ ДВЕ СТАТЬИ  Л.ЗАДЕ  ПО НЕЧЕТКИМ МНОЖЕСТВАМ ОПУБЛИКОВАНЫ ПОЧТИ ОДНОВРЕМЕННО НА АНГЛИЙСКОМ И РУССКОМ ЯЗЫКАХ</vt:lpstr>
      <vt:lpstr>ПЕРВЫЕ ДОКЛАДЫ Л.ЗАДЕ ПО ТЕОРИИ НЕЧЕТКИХ МНОЖЕСТВ БЫЛИ ПРОЧИТАНЫ В СССР</vt:lpstr>
      <vt:lpstr>УЧАСТНИКИ СОВЕЩАНИЯ НА БОРТУ ЛАЙНЕРА «АДМИРАЛ НАХИМОВ» </vt:lpstr>
      <vt:lpstr>МЕЖДУНАРОДНОЕ СОВЕЩАНИЕ ПО ИСКУССТВЕННОМУ ИНТЕЛЛЕКТУ В РЕПИНО ПОД ЛЕНИНГРАДОМ  (18-24 апреля1977 Г.).</vt:lpstr>
      <vt:lpstr>ЛОТФИ ЗАДЕ В РЕПИНО: ДОКЛАД «ТЕОРИЯ ПРИБЛИЖЁННЫХ РАССУЖДЕНИЙ»</vt:lpstr>
      <vt:lpstr> </vt:lpstr>
      <vt:lpstr>УЧЁНЫЕ ИЗ ИНСТИТУТА АВТОМАТИКИ И ТЕЛЕМЕХАНИКИ АН СССР В БЕРКЛИ</vt:lpstr>
      <vt:lpstr>ПРАКТИКА – КРИТЕРИЙ ИСТИНЫ</vt:lpstr>
      <vt:lpstr>РАЗВИТИЕ ТЕОРИИ НЕЧЕТКИХ МНОЖЕСТВ ЛОТФИ ЗАДЕ</vt:lpstr>
      <vt:lpstr>ВАЖНЕЙШИЕ ИДЕИ И РЕЗУЛЬТАТЫ Л.Заде в 1970-е – 1990-е годы</vt:lpstr>
      <vt:lpstr>ВЕХИ НАУЧНЫХ ДОСТИЖЕНИЙ 1950-1970-е ГОДЫ</vt:lpstr>
      <vt:lpstr>ВЕХИ НАУЧНЫХ ДОСТИЖЕНИЙ 1980-1990-е ГОДЫ </vt:lpstr>
      <vt:lpstr>ВЕХИ НАУЧНЫХ ДОСТИЖЕНИЙ 2000-е ГОДЫ </vt:lpstr>
      <vt:lpstr> </vt:lpstr>
      <vt:lpstr>НЕЧЁТКАЯ ЛОГИКА  В УЗКОМ СМЫСЛЕ</vt:lpstr>
      <vt:lpstr>ПРЕДСТАВЛЕНИЯ МАТЕМАТИЧЕСКОЙ НЕЧЁТКОЙ ЛОГИКИ  </vt:lpstr>
      <vt:lpstr>ПЕРВАЯ МЕЖДУНАРОДНАЯ КОНФЕРЕНЦИЯ ПО МЯГКИМ ВЫЧИСЛЕНИЯМ  И ВЫЧИСЛЕНИЯМ  СО СЛОВАМИ First  International  Conference on Soft Computing , Computing with Words and Perceptions in System Analysis, Decision and Control  (ICSCCW, Antalya, 6-8 June 2001)</vt:lpstr>
      <vt:lpstr>СПЕЦИАЛЬНОЕ  ЗАСЕДАНИЕ  bisc  В ЧЕСТЬ ПРОФЕССОРА Л.ЗАДЕ (BISCSE-2005).</vt:lpstr>
      <vt:lpstr>ВСЕМИРНЫЙ КОНГРЕСС МЕЖДУНАРОДНОЙ АССОЦИАЦИИ НЕЧЕТКИХ СИСТЕМ В КАНКУНЕ (МЕКСИКА, КОНГРЕССI FSA, 2007) </vt:lpstr>
      <vt:lpstr>ЛЮБИМЫЕ АФОРИЗМЫ И  ШУТКИ  (из книги Фей Заде)</vt:lpstr>
      <vt:lpstr>Презентация PowerPoint</vt:lpstr>
      <vt:lpstr>Презентация PowerPoint</vt:lpstr>
      <vt:lpstr>ЛОТФИ АСКЕР ЗАДЕ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Валерий</dc:creator>
  <cp:lastModifiedBy>Asus</cp:lastModifiedBy>
  <cp:revision>1509</cp:revision>
  <cp:lastPrinted>1601-01-01T00:00:00Z</cp:lastPrinted>
  <dcterms:created xsi:type="dcterms:W3CDTF">1601-01-01T00:00:00Z</dcterms:created>
  <dcterms:modified xsi:type="dcterms:W3CDTF">2018-02-13T19:54:30Z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